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32"/>
  </p:notesMasterIdLst>
  <p:handoutMasterIdLst>
    <p:handoutMasterId r:id="rId33"/>
  </p:handoutMasterIdLst>
  <p:sldIdLst>
    <p:sldId id="257" r:id="rId2"/>
    <p:sldId id="278" r:id="rId3"/>
    <p:sldId id="260" r:id="rId4"/>
    <p:sldId id="277" r:id="rId5"/>
    <p:sldId id="276" r:id="rId6"/>
    <p:sldId id="261" r:id="rId7"/>
    <p:sldId id="330" r:id="rId8"/>
    <p:sldId id="262" r:id="rId9"/>
    <p:sldId id="279" r:id="rId10"/>
    <p:sldId id="265" r:id="rId11"/>
    <p:sldId id="266" r:id="rId12"/>
    <p:sldId id="326" r:id="rId13"/>
    <p:sldId id="329" r:id="rId14"/>
    <p:sldId id="267" r:id="rId15"/>
    <p:sldId id="268" r:id="rId16"/>
    <p:sldId id="280" r:id="rId17"/>
    <p:sldId id="283" r:id="rId18"/>
    <p:sldId id="289" r:id="rId19"/>
    <p:sldId id="290" r:id="rId20"/>
    <p:sldId id="291" r:id="rId21"/>
    <p:sldId id="314" r:id="rId22"/>
    <p:sldId id="273" r:id="rId23"/>
    <p:sldId id="317" r:id="rId24"/>
    <p:sldId id="316" r:id="rId25"/>
    <p:sldId id="274" r:id="rId26"/>
    <p:sldId id="318" r:id="rId27"/>
    <p:sldId id="321" r:id="rId28"/>
    <p:sldId id="324" r:id="rId29"/>
    <p:sldId id="325" r:id="rId30"/>
    <p:sldId id="275" r:id="rId31"/>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78" autoAdjust="0"/>
    <p:restoredTop sz="76882" autoAdjust="0"/>
  </p:normalViewPr>
  <p:slideViewPr>
    <p:cSldViewPr snapToGrid="0" snapToObjects="1">
      <p:cViewPr>
        <p:scale>
          <a:sx n="66" d="100"/>
          <a:sy n="66" d="100"/>
        </p:scale>
        <p:origin x="-954" y="-72"/>
      </p:cViewPr>
      <p:guideLst>
        <p:guide orient="horz" pos="2160"/>
        <p:guide pos="2880"/>
      </p:guideLst>
    </p:cSldViewPr>
  </p:slideViewPr>
  <p:outlineViewPr>
    <p:cViewPr>
      <p:scale>
        <a:sx n="33" d="100"/>
        <a:sy n="33" d="100"/>
      </p:scale>
      <p:origin x="42" y="6768"/>
    </p:cViewPr>
  </p:outlineViewPr>
  <p:notesTextViewPr>
    <p:cViewPr>
      <p:scale>
        <a:sx n="100" d="100"/>
        <a:sy n="100" d="100"/>
      </p:scale>
      <p:origin x="0" y="0"/>
    </p:cViewPr>
  </p:notesTextViewPr>
  <p:notesViewPr>
    <p:cSldViewPr snapToGrid="0" snapToObjects="1">
      <p:cViewPr varScale="1">
        <p:scale>
          <a:sx n="72" d="100"/>
          <a:sy n="72" d="100"/>
        </p:scale>
        <p:origin x="-2106" y="-108"/>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302" tIns="46151" rIns="92302" bIns="46151"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1804"/>
          </a:xfrm>
          <a:prstGeom prst="rect">
            <a:avLst/>
          </a:prstGeom>
        </p:spPr>
        <p:txBody>
          <a:bodyPr vert="horz" lIns="92302" tIns="46151" rIns="92302" bIns="46151" rtlCol="0"/>
          <a:lstStyle>
            <a:lvl1pPr algn="r">
              <a:defRPr sz="1200"/>
            </a:lvl1pPr>
          </a:lstStyle>
          <a:p>
            <a:fld id="{B9B6060E-3C02-436C-8EC9-F83BAB6ADBCB}" type="datetimeFigureOut">
              <a:rPr lang="en-US" smtClean="0"/>
              <a:pPr/>
              <a:t>4/14/2014</a:t>
            </a:fld>
            <a:endParaRPr lang="en-US" dirty="0"/>
          </a:p>
        </p:txBody>
      </p:sp>
      <p:sp>
        <p:nvSpPr>
          <p:cNvPr id="4" name="Footer Placeholder 3"/>
          <p:cNvSpPr>
            <a:spLocks noGrp="1"/>
          </p:cNvSpPr>
          <p:nvPr>
            <p:ph type="ftr" sz="quarter" idx="2"/>
          </p:nvPr>
        </p:nvSpPr>
        <p:spPr>
          <a:xfrm>
            <a:off x="0" y="8772669"/>
            <a:ext cx="3037840" cy="461804"/>
          </a:xfrm>
          <a:prstGeom prst="rect">
            <a:avLst/>
          </a:prstGeom>
        </p:spPr>
        <p:txBody>
          <a:bodyPr vert="horz" lIns="92302" tIns="46151" rIns="92302" bIns="4615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2302" tIns="46151" rIns="92302" bIns="46151" rtlCol="0" anchor="b"/>
          <a:lstStyle>
            <a:lvl1pPr algn="r">
              <a:defRPr sz="1200"/>
            </a:lvl1pPr>
          </a:lstStyle>
          <a:p>
            <a:fld id="{239C8386-0CE7-470C-BCE7-9310F0BFD66F}" type="slidenum">
              <a:rPr lang="en-US" smtClean="0"/>
              <a:pPr/>
              <a:t>‹#›</a:t>
            </a:fld>
            <a:endParaRPr lang="en-US" dirty="0"/>
          </a:p>
        </p:txBody>
      </p:sp>
    </p:spTree>
    <p:extLst>
      <p:ext uri="{BB962C8B-B14F-4D97-AF65-F5344CB8AC3E}">
        <p14:creationId xmlns:p14="http://schemas.microsoft.com/office/powerpoint/2010/main" val="806816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302" tIns="46151" rIns="92302" bIns="46151"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2302" tIns="46151" rIns="92302" bIns="46151" rtlCol="0"/>
          <a:lstStyle>
            <a:lvl1pPr algn="r">
              <a:defRPr sz="1200"/>
            </a:lvl1pPr>
          </a:lstStyle>
          <a:p>
            <a:fld id="{681D260E-665C-4525-99AA-0A2E41510081}" type="datetimeFigureOut">
              <a:rPr lang="en-US" smtClean="0"/>
              <a:pPr/>
              <a:t>4/14/2014</a:t>
            </a:fld>
            <a:endParaRPr lang="en-US" dirty="0"/>
          </a:p>
        </p:txBody>
      </p:sp>
      <p:sp>
        <p:nvSpPr>
          <p:cNvPr id="4" name="Slide Image Placeholder 3"/>
          <p:cNvSpPr>
            <a:spLocks noGrp="1" noRot="1" noChangeAspect="1"/>
          </p:cNvSpPr>
          <p:nvPr>
            <p:ph type="sldImg" idx="2"/>
          </p:nvPr>
        </p:nvSpPr>
        <p:spPr>
          <a:xfrm>
            <a:off x="1196975" y="693738"/>
            <a:ext cx="4618038" cy="3463925"/>
          </a:xfrm>
          <a:prstGeom prst="rect">
            <a:avLst/>
          </a:prstGeom>
          <a:noFill/>
          <a:ln w="12700">
            <a:solidFill>
              <a:prstClr val="black"/>
            </a:solidFill>
          </a:ln>
        </p:spPr>
        <p:txBody>
          <a:bodyPr vert="horz" lIns="92302" tIns="46151" rIns="92302" bIns="46151"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302" tIns="46151" rIns="92302" bIns="4615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2302" tIns="46151" rIns="92302" bIns="4615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2302" tIns="46151" rIns="92302" bIns="46151" rtlCol="0" anchor="b"/>
          <a:lstStyle>
            <a:lvl1pPr algn="r">
              <a:defRPr sz="1200"/>
            </a:lvl1pPr>
          </a:lstStyle>
          <a:p>
            <a:fld id="{E3F2FC7F-CD28-44EC-8BFF-59C37FD24E91}" type="slidenum">
              <a:rPr lang="en-US" smtClean="0"/>
              <a:pPr/>
              <a:t>‹#›</a:t>
            </a:fld>
            <a:endParaRPr lang="en-US" dirty="0"/>
          </a:p>
        </p:txBody>
      </p:sp>
    </p:spTree>
    <p:extLst>
      <p:ext uri="{BB962C8B-B14F-4D97-AF65-F5344CB8AC3E}">
        <p14:creationId xmlns:p14="http://schemas.microsoft.com/office/powerpoint/2010/main" val="282882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569715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852407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894093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882514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392229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895343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867824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392229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392229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392229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852407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13187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13187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3922291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392229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188908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804288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894093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5C500C-EBA2-4FBC-AEC2-62C04B4118DD}" type="datetime1">
              <a:rPr lang="en-US" smtClean="0"/>
              <a:pPr/>
              <a:t>4/14/2014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D857771-BBD6-43AB-91B4-B4DCEAFF76C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7B1B04-5F98-4C2E-AB7D-DCF56E7B8E90}" type="datetime1">
              <a:rPr lang="en-US" smtClean="0"/>
              <a:pPr/>
              <a:t>4/14/2014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D857771-BBD6-43AB-91B4-B4DCEAFF76C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AC9E73-54DC-4CCD-9A62-A5C9C2BC467B}" type="datetime1">
              <a:rPr lang="en-US" smtClean="0"/>
              <a:pPr/>
              <a:t>4/14/2014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D857771-BBD6-43AB-91B4-B4DCEAFF76C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bg1"/>
                </a:solidFill>
                <a:latin typeface="Arial" pitchFamily="34"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F2DB932-3100-4A3B-B692-823CA923152C}" type="datetime1">
              <a:rPr lang="en-US" smtClean="0"/>
              <a:pPr/>
              <a:t>4/14/2014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D857771-BBD6-43AB-91B4-B4DCEAFF76C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8DB17E-9648-46E1-8EA0-91A0660D4DE5}" type="datetime1">
              <a:rPr lang="en-US" smtClean="0"/>
              <a:pPr/>
              <a:t>4/14/2014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D857771-BBD6-43AB-91B4-B4DCEAFF76C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85643B-434A-4EC7-A85B-6DE75ACA5A57}" type="datetime1">
              <a:rPr lang="en-US" smtClean="0"/>
              <a:pPr/>
              <a:t>4/14/2014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D857771-BBD6-43AB-91B4-B4DCEAFF76C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66DB1B-8C70-4CF3-83D2-4670133E2CA6}" type="datetime1">
              <a:rPr lang="en-US" smtClean="0"/>
              <a:pPr/>
              <a:t>4/14/2014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D857771-BBD6-43AB-91B4-B4DCEAFF76C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D1FF76-8777-416C-A6B9-184735201665}" type="datetime1">
              <a:rPr lang="en-US" smtClean="0"/>
              <a:pPr/>
              <a:t>4/14/2014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D857771-BBD6-43AB-91B4-B4DCEAFF76C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EB4C7-8CD5-47AF-A8E4-9626A7A415A5}" type="datetime1">
              <a:rPr lang="en-US" smtClean="0"/>
              <a:pPr/>
              <a:t>4/14/2014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D857771-BBD6-43AB-91B4-B4DCEAFF76C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32D988-C19D-42ED-BEE9-B7B71B94AA84}" type="datetime1">
              <a:rPr lang="en-US" smtClean="0"/>
              <a:pPr/>
              <a:t>4/14/2014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D857771-BBD6-43AB-91B4-B4DCEAFF76C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9FBB34-B6C4-4663-BBE2-8408C127237F}" type="datetime1">
              <a:rPr lang="en-US" smtClean="0"/>
              <a:pPr/>
              <a:t>4/14/2014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D857771-BBD6-43AB-91B4-B4DCEAFF76CB}"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3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A33DB-8982-407B-9CE2-C3BFD20278F9}" type="datetime1">
              <a:rPr lang="en-US" smtClean="0"/>
              <a:pPr/>
              <a:t>4/14/2014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TextBox 7"/>
          <p:cNvSpPr txBox="1"/>
          <p:nvPr userDrawn="1"/>
        </p:nvSpPr>
        <p:spPr>
          <a:xfrm>
            <a:off x="7323221" y="6400800"/>
            <a:ext cx="1363579" cy="276999"/>
          </a:xfrm>
          <a:prstGeom prst="rect">
            <a:avLst/>
          </a:prstGeom>
          <a:noFill/>
        </p:spPr>
        <p:txBody>
          <a:bodyPr wrap="square" rtlCol="0">
            <a:spAutoFit/>
          </a:bodyPr>
          <a:lstStyle/>
          <a:p>
            <a:pPr algn="r"/>
            <a:fld id="{1D857771-BBD6-43AB-91B4-B4DCEAFF76CB}" type="slidenum">
              <a:rPr lang="en-US" sz="1200" smtClean="0">
                <a:solidFill>
                  <a:schemeClr val="bg1">
                    <a:lumMod val="50000"/>
                  </a:schemeClr>
                </a:solidFill>
              </a:rPr>
              <a:pPr algn="r"/>
              <a:t>‹#›</a:t>
            </a:fld>
            <a:endParaRPr lang="en-US" sz="1200" dirty="0">
              <a:solidFill>
                <a:schemeClr val="bg1">
                  <a:lumMod val="50000"/>
                </a:schemeClr>
              </a:solidFill>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sldNum="0" hdr="0" dt="0"/>
  <p:txStyles>
    <p:titleStyle>
      <a:lvl1pPr algn="ctr" defTabSz="914400" rtl="0" eaLnBrk="1" latinLnBrk="0" hangingPunct="1">
        <a:spcBef>
          <a:spcPct val="0"/>
        </a:spcBef>
        <a:buNone/>
        <a:defRPr sz="4400" b="1" kern="1200">
          <a:solidFill>
            <a:srgbClr val="FFFF00"/>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924050"/>
          </a:xfrm>
        </p:spPr>
        <p:txBody>
          <a:bodyPr>
            <a:noAutofit/>
          </a:bodyPr>
          <a:lstStyle/>
          <a:p>
            <a:r>
              <a:rPr lang="en-US" sz="3600" dirty="0" smtClean="0">
                <a:solidFill>
                  <a:srgbClr val="FFFF00"/>
                </a:solidFill>
                <a:latin typeface="Arial Black" pitchFamily="34" charset="0"/>
              </a:rPr>
              <a:t>Counting the Chickens While They Hatch and the Double Edged Sword of Tracking Project Claims and Delays</a:t>
            </a:r>
            <a:endParaRPr lang="en-US" sz="3600" dirty="0">
              <a:solidFill>
                <a:srgbClr val="FFFF00"/>
              </a:solidFill>
              <a:latin typeface="Arial Black" pitchFamily="34" charset="0"/>
            </a:endParaRPr>
          </a:p>
        </p:txBody>
      </p:sp>
      <p:sp>
        <p:nvSpPr>
          <p:cNvPr id="3" name="Subtitle 2"/>
          <p:cNvSpPr>
            <a:spLocks noGrp="1"/>
          </p:cNvSpPr>
          <p:nvPr>
            <p:ph type="subTitle" idx="1"/>
          </p:nvPr>
        </p:nvSpPr>
        <p:spPr>
          <a:xfrm>
            <a:off x="1447800" y="2971800"/>
            <a:ext cx="6400800" cy="3429000"/>
          </a:xfrm>
        </p:spPr>
        <p:txBody>
          <a:bodyPr>
            <a:normAutofit fontScale="92500" lnSpcReduction="20000"/>
          </a:bodyPr>
          <a:lstStyle/>
          <a:p>
            <a:r>
              <a:rPr lang="en-US" sz="2600" dirty="0" smtClean="0">
                <a:solidFill>
                  <a:schemeClr val="bg1"/>
                </a:solidFill>
                <a:latin typeface="Arial" pitchFamily="34" charset="0"/>
                <a:cs typeface="Arial" pitchFamily="34" charset="0"/>
              </a:rPr>
              <a:t>Plenary Session 4</a:t>
            </a:r>
          </a:p>
          <a:p>
            <a:r>
              <a:rPr lang="en-US" sz="2600" dirty="0" smtClean="0">
                <a:solidFill>
                  <a:schemeClr val="bg1"/>
                </a:solidFill>
                <a:latin typeface="Arial" pitchFamily="34" charset="0"/>
                <a:cs typeface="Arial" pitchFamily="34" charset="0"/>
              </a:rPr>
              <a:t>ABA Forum on the Construction Industry</a:t>
            </a:r>
          </a:p>
          <a:p>
            <a:endParaRPr lang="en-US" sz="2600" dirty="0">
              <a:solidFill>
                <a:schemeClr val="bg1"/>
              </a:solidFill>
              <a:latin typeface="Arial" pitchFamily="34" charset="0"/>
              <a:cs typeface="Arial" pitchFamily="34" charset="0"/>
            </a:endParaRPr>
          </a:p>
          <a:p>
            <a:r>
              <a:rPr lang="en-US" sz="2600" dirty="0" smtClean="0">
                <a:solidFill>
                  <a:schemeClr val="bg1"/>
                </a:solidFill>
                <a:latin typeface="Arial" pitchFamily="34" charset="0"/>
                <a:cs typeface="Arial" pitchFamily="34" charset="0"/>
              </a:rPr>
              <a:t>April 10-12, 2014</a:t>
            </a:r>
          </a:p>
          <a:p>
            <a:r>
              <a:rPr lang="en-US" sz="2600" dirty="0" smtClean="0">
                <a:solidFill>
                  <a:schemeClr val="bg1"/>
                </a:solidFill>
                <a:latin typeface="Arial" pitchFamily="34" charset="0"/>
                <a:cs typeface="Arial" pitchFamily="34" charset="0"/>
              </a:rPr>
              <a:t>2014 Annual Meeting</a:t>
            </a:r>
          </a:p>
          <a:p>
            <a:endParaRPr lang="en-US" sz="2600" dirty="0">
              <a:solidFill>
                <a:schemeClr val="bg1"/>
              </a:solidFill>
              <a:latin typeface="Arial" pitchFamily="34" charset="0"/>
              <a:cs typeface="Arial" pitchFamily="34" charset="0"/>
            </a:endParaRPr>
          </a:p>
          <a:p>
            <a:r>
              <a:rPr lang="en-US" sz="2600" dirty="0" smtClean="0">
                <a:solidFill>
                  <a:schemeClr val="bg1"/>
                </a:solidFill>
                <a:latin typeface="Arial" pitchFamily="34" charset="0"/>
                <a:cs typeface="Arial" pitchFamily="34" charset="0"/>
              </a:rPr>
              <a:t>Allen Estes - Gordon &amp; Rees, LLP</a:t>
            </a:r>
          </a:p>
          <a:p>
            <a:r>
              <a:rPr lang="en-US" sz="2600" dirty="0" smtClean="0">
                <a:solidFill>
                  <a:schemeClr val="bg1"/>
                </a:solidFill>
                <a:latin typeface="Arial" pitchFamily="34" charset="0"/>
                <a:cs typeface="Arial" pitchFamily="34" charset="0"/>
              </a:rPr>
              <a:t>John Livengood – Navigant</a:t>
            </a:r>
          </a:p>
          <a:p>
            <a:r>
              <a:rPr lang="en-US" sz="2600" dirty="0" smtClean="0">
                <a:solidFill>
                  <a:schemeClr val="bg1"/>
                </a:solidFill>
                <a:latin typeface="Arial" pitchFamily="34" charset="0"/>
                <a:cs typeface="Arial" pitchFamily="34" charset="0"/>
              </a:rPr>
              <a:t>Andrew </a:t>
            </a:r>
            <a:r>
              <a:rPr lang="en-US" sz="2600" dirty="0">
                <a:solidFill>
                  <a:schemeClr val="bg1"/>
                </a:solidFill>
                <a:latin typeface="Arial" pitchFamily="34" charset="0"/>
                <a:cs typeface="Arial" pitchFamily="34" charset="0"/>
              </a:rPr>
              <a:t>Rhodes - The Rhodes Group</a:t>
            </a:r>
          </a:p>
          <a:p>
            <a:endParaRPr lang="en-US" sz="2600" dirty="0" smtClean="0">
              <a:solidFill>
                <a:schemeClr val="bg1"/>
              </a:solidFill>
              <a:latin typeface="Arial" pitchFamily="34" charset="0"/>
              <a:cs typeface="Arial" pitchFamily="34" charset="0"/>
            </a:endParaRPr>
          </a:p>
          <a:p>
            <a:endParaRPr lang="en-US"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Black" pitchFamily="34" charset="0"/>
              </a:rPr>
              <a:t>AGENDA</a:t>
            </a:r>
            <a:endParaRPr lang="en-US" dirty="0">
              <a:solidFill>
                <a:srgbClr val="FFFF00"/>
              </a:solidFill>
              <a:latin typeface="Arial Black" pitchFamily="34" charset="0"/>
            </a:endParaRPr>
          </a:p>
        </p:txBody>
      </p:sp>
      <p:sp>
        <p:nvSpPr>
          <p:cNvPr id="3" name="Content Placeholder 2"/>
          <p:cNvSpPr>
            <a:spLocks noGrp="1"/>
          </p:cNvSpPr>
          <p:nvPr>
            <p:ph idx="1"/>
          </p:nvPr>
        </p:nvSpPr>
        <p:spPr/>
        <p:txBody>
          <a:bodyPr>
            <a:normAutofit/>
          </a:bodyPr>
          <a:lstStyle/>
          <a:p>
            <a:r>
              <a:rPr lang="en-US" dirty="0" smtClean="0">
                <a:solidFill>
                  <a:schemeClr val="bg1"/>
                </a:solidFill>
                <a:latin typeface="Arial" pitchFamily="34" charset="0"/>
                <a:cs typeface="Arial" pitchFamily="34" charset="0"/>
              </a:rPr>
              <a:t>Introduction</a:t>
            </a:r>
          </a:p>
          <a:p>
            <a:r>
              <a:rPr lang="en-US" dirty="0" smtClean="0">
                <a:solidFill>
                  <a:schemeClr val="bg1"/>
                </a:solidFill>
                <a:latin typeface="Arial" pitchFamily="34" charset="0"/>
                <a:cs typeface="Arial" pitchFamily="34" charset="0"/>
              </a:rPr>
              <a:t>Establishing legal entitlement</a:t>
            </a:r>
          </a:p>
          <a:p>
            <a:r>
              <a:rPr lang="en-US" dirty="0" smtClean="0">
                <a:solidFill>
                  <a:schemeClr val="bg1"/>
                </a:solidFill>
                <a:latin typeface="Arial" pitchFamily="34" charset="0"/>
                <a:cs typeface="Arial" pitchFamily="34" charset="0"/>
              </a:rPr>
              <a:t>Establishing technical entitlement</a:t>
            </a:r>
          </a:p>
          <a:p>
            <a:r>
              <a:rPr lang="en-US" dirty="0" smtClean="0"/>
              <a:t>Example 1: Differing Site Condition</a:t>
            </a:r>
          </a:p>
          <a:p>
            <a:r>
              <a:rPr lang="en-US" dirty="0" smtClean="0">
                <a:solidFill>
                  <a:schemeClr val="bg1"/>
                </a:solidFill>
                <a:latin typeface="Arial" pitchFamily="34" charset="0"/>
                <a:cs typeface="Arial" pitchFamily="34" charset="0"/>
              </a:rPr>
              <a:t>Example 2: Schedule Delay</a:t>
            </a:r>
          </a:p>
          <a:p>
            <a:r>
              <a:rPr lang="en-US" dirty="0" smtClean="0">
                <a:solidFill>
                  <a:schemeClr val="bg1"/>
                </a:solidFill>
                <a:latin typeface="Arial" pitchFamily="34" charset="0"/>
                <a:cs typeface="Arial" pitchFamily="34" charset="0"/>
              </a:rPr>
              <a:t>Wrap-up and Q&amp;A</a:t>
            </a:r>
          </a:p>
        </p:txBody>
      </p:sp>
      <p:sp>
        <p:nvSpPr>
          <p:cNvPr id="4" name="Footer Placeholder 3"/>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latin typeface="Arial Black" pitchFamily="34" charset="0"/>
              </a:rPr>
              <a:t>LEGAL ENTITLEMENT</a:t>
            </a:r>
            <a:endParaRPr lang="en-US" dirty="0">
              <a:solidFill>
                <a:srgbClr val="FFFF00"/>
              </a:solidFill>
              <a:latin typeface="Arial Black" pitchFamily="34" charset="0"/>
            </a:endParaRPr>
          </a:p>
        </p:txBody>
      </p:sp>
      <p:sp>
        <p:nvSpPr>
          <p:cNvPr id="3" name="Content Placeholder 2"/>
          <p:cNvSpPr>
            <a:spLocks noGrp="1"/>
          </p:cNvSpPr>
          <p:nvPr>
            <p:ph idx="1"/>
          </p:nvPr>
        </p:nvSpPr>
        <p:spPr/>
        <p:txBody>
          <a:bodyPr>
            <a:normAutofit lnSpcReduction="10000"/>
          </a:bodyPr>
          <a:lstStyle/>
          <a:p>
            <a:pPr lvl="0"/>
            <a:r>
              <a:rPr lang="en-US" dirty="0" smtClean="0">
                <a:solidFill>
                  <a:schemeClr val="bg1"/>
                </a:solidFill>
                <a:latin typeface="Arial" pitchFamily="34" charset="0"/>
                <a:cs typeface="Arial" pitchFamily="34" charset="0"/>
              </a:rPr>
              <a:t>Define Legal Entitlement</a:t>
            </a:r>
          </a:p>
          <a:p>
            <a:pPr lvl="1"/>
            <a:r>
              <a:rPr lang="en-US" dirty="0" smtClean="0">
                <a:solidFill>
                  <a:schemeClr val="bg1"/>
                </a:solidFill>
                <a:latin typeface="Arial" pitchFamily="34" charset="0"/>
                <a:cs typeface="Arial" pitchFamily="34" charset="0"/>
              </a:rPr>
              <a:t>Basis in law for the claim</a:t>
            </a:r>
          </a:p>
          <a:p>
            <a:r>
              <a:rPr lang="en-US" dirty="0" smtClean="0">
                <a:solidFill>
                  <a:schemeClr val="bg1"/>
                </a:solidFill>
                <a:latin typeface="Arial" pitchFamily="34" charset="0"/>
                <a:cs typeface="Arial" pitchFamily="34" charset="0"/>
              </a:rPr>
              <a:t>Based on contract requirements</a:t>
            </a:r>
          </a:p>
          <a:p>
            <a:pPr lvl="1"/>
            <a:r>
              <a:rPr lang="en-US" dirty="0" smtClean="0"/>
              <a:t>Each contract is different</a:t>
            </a:r>
            <a:endParaRPr lang="en-US" dirty="0" smtClean="0">
              <a:solidFill>
                <a:schemeClr val="bg1"/>
              </a:solidFill>
              <a:latin typeface="Arial" pitchFamily="34" charset="0"/>
              <a:cs typeface="Arial" pitchFamily="34" charset="0"/>
            </a:endParaRPr>
          </a:p>
          <a:p>
            <a:r>
              <a:rPr lang="en-US" dirty="0" smtClean="0">
                <a:solidFill>
                  <a:schemeClr val="bg1"/>
                </a:solidFill>
                <a:latin typeface="Arial" pitchFamily="34" charset="0"/>
                <a:cs typeface="Arial" pitchFamily="34" charset="0"/>
              </a:rPr>
              <a:t>Substantiated by documents that adhere to contract requirements</a:t>
            </a:r>
          </a:p>
          <a:p>
            <a:pPr lvl="1"/>
            <a:r>
              <a:rPr lang="en-US" dirty="0" smtClean="0">
                <a:solidFill>
                  <a:schemeClr val="bg1"/>
                </a:solidFill>
                <a:latin typeface="Arial" pitchFamily="34" charset="0"/>
                <a:cs typeface="Arial" pitchFamily="34" charset="0"/>
              </a:rPr>
              <a:t>Track events giving rise to claims</a:t>
            </a:r>
          </a:p>
          <a:p>
            <a:pPr lvl="1"/>
            <a:r>
              <a:rPr lang="en-US" dirty="0" smtClean="0">
                <a:solidFill>
                  <a:schemeClr val="bg1"/>
                </a:solidFill>
                <a:latin typeface="Arial" pitchFamily="34" charset="0"/>
                <a:cs typeface="Arial" pitchFamily="34" charset="0"/>
              </a:rPr>
              <a:t>Ensure timely notice</a:t>
            </a:r>
          </a:p>
          <a:p>
            <a:pPr lvl="1"/>
            <a:r>
              <a:rPr lang="en-US" dirty="0" smtClean="0">
                <a:solidFill>
                  <a:schemeClr val="bg1"/>
                </a:solidFill>
                <a:latin typeface="Arial" pitchFamily="34" charset="0"/>
                <a:cs typeface="Arial" pitchFamily="34" charset="0"/>
              </a:rPr>
              <a:t>Other required support</a:t>
            </a:r>
          </a:p>
          <a:p>
            <a:pPr lvl="1"/>
            <a:endParaRPr lang="en-US" sz="3200" dirty="0" smtClean="0">
              <a:solidFill>
                <a:schemeClr val="bg1"/>
              </a:solidFill>
              <a:latin typeface="Arial" pitchFamily="34" charset="0"/>
              <a:cs typeface="Arial" pitchFamily="34" charset="0"/>
            </a:endParaRPr>
          </a:p>
          <a:p>
            <a:pPr>
              <a:buNone/>
            </a:pPr>
            <a:endParaRPr lang="en-US" dirty="0" smtClean="0">
              <a:solidFill>
                <a:schemeClr val="bg1"/>
              </a:solidFill>
              <a:latin typeface="Arial" pitchFamily="34" charset="0"/>
              <a:cs typeface="Arial" pitchFamily="34" charset="0"/>
            </a:endParaRPr>
          </a:p>
          <a:p>
            <a:endParaRPr lang="en-US" dirty="0">
              <a:solidFill>
                <a:schemeClr val="bg1"/>
              </a:solidFill>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latin typeface="Arial Black" pitchFamily="34" charset="0"/>
              </a:rPr>
              <a:t>TECHNICAL ENTITLEMENT</a:t>
            </a:r>
            <a:endParaRPr lang="en-US" dirty="0">
              <a:solidFill>
                <a:srgbClr val="FFFF00"/>
              </a:solidFill>
              <a:latin typeface="Arial Black" pitchFamily="34" charset="0"/>
            </a:endParaRPr>
          </a:p>
        </p:txBody>
      </p:sp>
      <p:sp>
        <p:nvSpPr>
          <p:cNvPr id="3" name="Content Placeholder 2"/>
          <p:cNvSpPr>
            <a:spLocks noGrp="1"/>
          </p:cNvSpPr>
          <p:nvPr>
            <p:ph idx="1"/>
          </p:nvPr>
        </p:nvSpPr>
        <p:spPr/>
        <p:txBody>
          <a:bodyPr>
            <a:normAutofit fontScale="92500" lnSpcReduction="10000"/>
          </a:bodyPr>
          <a:lstStyle/>
          <a:p>
            <a:r>
              <a:rPr lang="en-US" dirty="0" smtClean="0">
                <a:solidFill>
                  <a:schemeClr val="bg1"/>
                </a:solidFill>
                <a:latin typeface="Arial" pitchFamily="34" charset="0"/>
                <a:cs typeface="Arial" pitchFamily="34" charset="0"/>
              </a:rPr>
              <a:t>Define Technical Entitlement</a:t>
            </a:r>
          </a:p>
          <a:p>
            <a:pPr lvl="1"/>
            <a:r>
              <a:rPr lang="en-US" dirty="0" smtClean="0">
                <a:solidFill>
                  <a:schemeClr val="bg1"/>
                </a:solidFill>
                <a:latin typeface="Arial" pitchFamily="34" charset="0"/>
                <a:cs typeface="Arial" pitchFamily="34" charset="0"/>
              </a:rPr>
              <a:t>Based on Analysis completed either as outlined by the contract or utilizing industry accepted methodologies</a:t>
            </a:r>
          </a:p>
          <a:p>
            <a:r>
              <a:rPr lang="en-US" dirty="0" smtClean="0"/>
              <a:t>Scope of Work Change Technical Entitlement</a:t>
            </a:r>
            <a:endParaRPr lang="en-US" dirty="0" smtClean="0">
              <a:solidFill>
                <a:schemeClr val="bg1"/>
              </a:solidFill>
              <a:latin typeface="Arial" pitchFamily="34" charset="0"/>
              <a:cs typeface="Arial" pitchFamily="34" charset="0"/>
            </a:endParaRPr>
          </a:p>
          <a:p>
            <a:pPr lvl="2"/>
            <a:r>
              <a:rPr lang="en-US" sz="2800" dirty="0" smtClean="0"/>
              <a:t>Photos</a:t>
            </a:r>
          </a:p>
          <a:p>
            <a:pPr lvl="2"/>
            <a:r>
              <a:rPr lang="en-US" sz="2800" dirty="0" smtClean="0">
                <a:solidFill>
                  <a:schemeClr val="bg1"/>
                </a:solidFill>
                <a:latin typeface="Arial" pitchFamily="34" charset="0"/>
                <a:cs typeface="Arial" pitchFamily="34" charset="0"/>
              </a:rPr>
              <a:t>Technical drawings and submissions</a:t>
            </a:r>
          </a:p>
          <a:p>
            <a:pPr lvl="2"/>
            <a:r>
              <a:rPr lang="en-US" sz="2800" dirty="0" smtClean="0"/>
              <a:t>Soil Reports</a:t>
            </a:r>
          </a:p>
          <a:p>
            <a:pPr lvl="2"/>
            <a:r>
              <a:rPr lang="en-US" sz="2800" dirty="0" smtClean="0">
                <a:solidFill>
                  <a:schemeClr val="bg1"/>
                </a:solidFill>
                <a:latin typeface="Arial" pitchFamily="34" charset="0"/>
                <a:cs typeface="Arial" pitchFamily="34" charset="0"/>
              </a:rPr>
              <a:t>Equipment cuts</a:t>
            </a:r>
          </a:p>
          <a:p>
            <a:pPr lvl="2"/>
            <a:r>
              <a:rPr lang="en-US" sz="2800" dirty="0" smtClean="0"/>
              <a:t>Detailed Cost estimates</a:t>
            </a:r>
            <a:endParaRPr lang="en-US" dirty="0" smtClean="0">
              <a:solidFill>
                <a:schemeClr val="bg1"/>
              </a:solidFill>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08554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latin typeface="Arial Black" pitchFamily="34" charset="0"/>
              </a:rPr>
              <a:t>TECHNICAL ENTITLEMENT</a:t>
            </a:r>
            <a:endParaRPr lang="en-US" dirty="0">
              <a:solidFill>
                <a:srgbClr val="FFFF00"/>
              </a:solidFill>
              <a:latin typeface="Arial Black" pitchFamily="34" charset="0"/>
            </a:endParaRPr>
          </a:p>
        </p:txBody>
      </p:sp>
      <p:sp>
        <p:nvSpPr>
          <p:cNvPr id="3" name="Content Placeholder 2"/>
          <p:cNvSpPr>
            <a:spLocks noGrp="1"/>
          </p:cNvSpPr>
          <p:nvPr>
            <p:ph idx="1"/>
          </p:nvPr>
        </p:nvSpPr>
        <p:spPr/>
        <p:txBody>
          <a:bodyPr>
            <a:normAutofit lnSpcReduction="10000"/>
          </a:bodyPr>
          <a:lstStyle/>
          <a:p>
            <a:r>
              <a:rPr lang="en-US" dirty="0" smtClean="0">
                <a:solidFill>
                  <a:schemeClr val="bg1"/>
                </a:solidFill>
                <a:latin typeface="Arial" pitchFamily="34" charset="0"/>
                <a:cs typeface="Arial" pitchFamily="34" charset="0"/>
              </a:rPr>
              <a:t>Schedule Technical Entitlement</a:t>
            </a:r>
          </a:p>
          <a:p>
            <a:pPr lvl="1"/>
            <a:r>
              <a:rPr lang="en-US" dirty="0" smtClean="0">
                <a:solidFill>
                  <a:schemeClr val="bg1"/>
                </a:solidFill>
                <a:latin typeface="Arial" pitchFamily="34" charset="0"/>
                <a:cs typeface="Arial" pitchFamily="34" charset="0"/>
              </a:rPr>
              <a:t>Based on Analysis </a:t>
            </a:r>
          </a:p>
          <a:p>
            <a:pPr lvl="1"/>
            <a:r>
              <a:rPr lang="en-US" dirty="0" smtClean="0">
                <a:solidFill>
                  <a:schemeClr val="bg1"/>
                </a:solidFill>
                <a:latin typeface="Arial" pitchFamily="34" charset="0"/>
                <a:cs typeface="Arial" pitchFamily="34" charset="0"/>
              </a:rPr>
              <a:t>Method Identified in Contract or utilizing industry accepted methodologies</a:t>
            </a:r>
          </a:p>
          <a:p>
            <a:pPr lvl="2"/>
            <a:r>
              <a:rPr lang="en-US" sz="2800" dirty="0" smtClean="0">
                <a:solidFill>
                  <a:schemeClr val="bg1"/>
                </a:solidFill>
                <a:latin typeface="Arial" pitchFamily="34" charset="0"/>
                <a:cs typeface="Arial" pitchFamily="34" charset="0"/>
              </a:rPr>
              <a:t>Schedule Delay and Extension</a:t>
            </a:r>
          </a:p>
          <a:p>
            <a:pPr lvl="2"/>
            <a:r>
              <a:rPr lang="en-US" sz="2800" dirty="0" smtClean="0">
                <a:solidFill>
                  <a:schemeClr val="bg1"/>
                </a:solidFill>
                <a:latin typeface="Arial" pitchFamily="34" charset="0"/>
                <a:cs typeface="Arial" pitchFamily="34" charset="0"/>
              </a:rPr>
              <a:t>Schedule Acceleration</a:t>
            </a:r>
          </a:p>
          <a:p>
            <a:pPr lvl="2"/>
            <a:r>
              <a:rPr lang="en-US" sz="2800" dirty="0" smtClean="0">
                <a:solidFill>
                  <a:schemeClr val="bg1"/>
                </a:solidFill>
                <a:latin typeface="Arial" pitchFamily="34" charset="0"/>
                <a:cs typeface="Arial" pitchFamily="34" charset="0"/>
              </a:rPr>
              <a:t>Impacted Productivity </a:t>
            </a:r>
          </a:p>
          <a:p>
            <a:r>
              <a:rPr lang="en-US" dirty="0" smtClean="0">
                <a:solidFill>
                  <a:schemeClr val="bg1"/>
                </a:solidFill>
                <a:latin typeface="Arial" pitchFamily="34" charset="0"/>
                <a:cs typeface="Arial" pitchFamily="34" charset="0"/>
              </a:rPr>
              <a:t>Dependent upon completeness and accuracy of available records</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23865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latin typeface="Arial Black" pitchFamily="34" charset="0"/>
              </a:rPr>
              <a:t>LEGAL ENTITLEMENT</a:t>
            </a:r>
            <a:br>
              <a:rPr lang="en-US" dirty="0" smtClean="0">
                <a:solidFill>
                  <a:srgbClr val="FFFF00"/>
                </a:solidFill>
                <a:latin typeface="Arial Black" pitchFamily="34" charset="0"/>
              </a:rPr>
            </a:br>
            <a:r>
              <a:rPr lang="en-US" dirty="0" smtClean="0"/>
              <a:t>Example 1</a:t>
            </a:r>
            <a:endParaRPr lang="en-US" dirty="0">
              <a:solidFill>
                <a:srgbClr val="FFFF00"/>
              </a:solidFill>
              <a:latin typeface="Arial Black" pitchFamily="34" charset="0"/>
            </a:endParaRPr>
          </a:p>
        </p:txBody>
      </p:sp>
      <p:sp>
        <p:nvSpPr>
          <p:cNvPr id="3" name="Content Placeholder 2"/>
          <p:cNvSpPr>
            <a:spLocks noGrp="1"/>
          </p:cNvSpPr>
          <p:nvPr>
            <p:ph idx="1"/>
          </p:nvPr>
        </p:nvSpPr>
        <p:spPr>
          <a:xfrm>
            <a:off x="457200" y="1913021"/>
            <a:ext cx="8229600" cy="4525963"/>
          </a:xfrm>
        </p:spPr>
        <p:txBody>
          <a:bodyPr>
            <a:normAutofit/>
          </a:bodyPr>
          <a:lstStyle/>
          <a:p>
            <a:pPr lvl="0"/>
            <a:r>
              <a:rPr lang="en-US" dirty="0" smtClean="0">
                <a:solidFill>
                  <a:schemeClr val="bg1"/>
                </a:solidFill>
                <a:latin typeface="Arial" pitchFamily="34" charset="0"/>
                <a:cs typeface="Arial" pitchFamily="34" charset="0"/>
              </a:rPr>
              <a:t>Example: Foundation subcontractor responsible for CIDH pile needed to support the foundation of a building.</a:t>
            </a:r>
          </a:p>
          <a:p>
            <a:pPr lvl="1"/>
            <a:r>
              <a:rPr lang="en-US" dirty="0" smtClean="0">
                <a:solidFill>
                  <a:schemeClr val="bg1"/>
                </a:solidFill>
                <a:latin typeface="Arial" pitchFamily="34" charset="0"/>
                <a:cs typeface="Arial" pitchFamily="34" charset="0"/>
              </a:rPr>
              <a:t>Ideal Situation</a:t>
            </a:r>
          </a:p>
          <a:p>
            <a:pPr lvl="1"/>
            <a:r>
              <a:rPr lang="en-US" dirty="0" smtClean="0">
                <a:solidFill>
                  <a:schemeClr val="bg1"/>
                </a:solidFill>
                <a:latin typeface="Arial" pitchFamily="34" charset="0"/>
                <a:cs typeface="Arial" pitchFamily="34" charset="0"/>
              </a:rPr>
              <a:t>Reality</a:t>
            </a:r>
          </a:p>
          <a:p>
            <a:pPr lvl="1"/>
            <a:endParaRPr lang="en-US" sz="3200" dirty="0" smtClean="0">
              <a:solidFill>
                <a:schemeClr val="bg1"/>
              </a:solidFill>
              <a:latin typeface="Arial" pitchFamily="34" charset="0"/>
              <a:cs typeface="Arial" pitchFamily="34" charset="0"/>
            </a:endParaRPr>
          </a:p>
          <a:p>
            <a:pPr>
              <a:buNone/>
            </a:pPr>
            <a:endParaRPr lang="en-US" dirty="0" smtClean="0">
              <a:solidFill>
                <a:schemeClr val="bg1"/>
              </a:solidFill>
              <a:latin typeface="Arial" pitchFamily="34" charset="0"/>
              <a:cs typeface="Arial" pitchFamily="34" charset="0"/>
            </a:endParaRPr>
          </a:p>
          <a:p>
            <a:endParaRPr lang="en-US" dirty="0">
              <a:solidFill>
                <a:schemeClr val="bg1"/>
              </a:solidFill>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latin typeface="Arial Black" pitchFamily="34" charset="0"/>
              </a:rPr>
              <a:t>LEGAL ENTITLEMENT</a:t>
            </a:r>
            <a:br>
              <a:rPr lang="en-US" dirty="0" smtClean="0">
                <a:solidFill>
                  <a:srgbClr val="FFFF00"/>
                </a:solidFill>
                <a:latin typeface="Arial Black" pitchFamily="34" charset="0"/>
              </a:rPr>
            </a:br>
            <a:r>
              <a:rPr lang="en-US" sz="3100" dirty="0" smtClean="0">
                <a:solidFill>
                  <a:srgbClr val="FFFF00"/>
                </a:solidFill>
                <a:latin typeface="Arial Black" pitchFamily="34" charset="0"/>
              </a:rPr>
              <a:t>EXAMPLE 1</a:t>
            </a:r>
            <a:endParaRPr lang="en-US" sz="3100" dirty="0">
              <a:solidFill>
                <a:srgbClr val="FFFF00"/>
              </a:solidFill>
              <a:latin typeface="Arial Black" pitchFamily="34" charset="0"/>
            </a:endParaRPr>
          </a:p>
        </p:txBody>
      </p:sp>
      <p:sp>
        <p:nvSpPr>
          <p:cNvPr id="3" name="Content Placeholder 2"/>
          <p:cNvSpPr>
            <a:spLocks noGrp="1"/>
          </p:cNvSpPr>
          <p:nvPr>
            <p:ph idx="1"/>
          </p:nvPr>
        </p:nvSpPr>
        <p:spPr/>
        <p:txBody>
          <a:bodyPr>
            <a:normAutofit lnSpcReduction="10000"/>
          </a:bodyPr>
          <a:lstStyle/>
          <a:p>
            <a:pPr lvl="0"/>
            <a:r>
              <a:rPr lang="en-US" sz="3200" dirty="0" smtClean="0">
                <a:solidFill>
                  <a:schemeClr val="bg1"/>
                </a:solidFill>
                <a:latin typeface="Arial" pitchFamily="34" charset="0"/>
                <a:cs typeface="Arial" pitchFamily="34" charset="0"/>
              </a:rPr>
              <a:t>Contracts typically identify specific process</a:t>
            </a:r>
          </a:p>
          <a:p>
            <a:pPr lvl="0"/>
            <a:r>
              <a:rPr lang="en-US" sz="3200" dirty="0" smtClean="0">
                <a:solidFill>
                  <a:schemeClr val="bg1"/>
                </a:solidFill>
                <a:latin typeface="Arial" pitchFamily="34" charset="0"/>
                <a:cs typeface="Arial" pitchFamily="34" charset="0"/>
              </a:rPr>
              <a:t>Common Pitfalls – </a:t>
            </a:r>
          </a:p>
          <a:p>
            <a:pPr lvl="1"/>
            <a:r>
              <a:rPr lang="en-US" sz="2800" dirty="0" smtClean="0">
                <a:solidFill>
                  <a:schemeClr val="bg1"/>
                </a:solidFill>
                <a:latin typeface="Arial" pitchFamily="34" charset="0"/>
                <a:cs typeface="Arial" pitchFamily="34" charset="0"/>
              </a:rPr>
              <a:t>Failure to follow Notice requirements </a:t>
            </a:r>
          </a:p>
          <a:p>
            <a:pPr lvl="1"/>
            <a:r>
              <a:rPr lang="en-US" dirty="0" smtClean="0"/>
              <a:t>Stopping work</a:t>
            </a:r>
          </a:p>
          <a:p>
            <a:pPr lvl="1"/>
            <a:r>
              <a:rPr lang="en-US" sz="2800" dirty="0" smtClean="0">
                <a:solidFill>
                  <a:schemeClr val="bg1"/>
                </a:solidFill>
                <a:latin typeface="Arial" pitchFamily="34" charset="0"/>
                <a:cs typeface="Arial" pitchFamily="34" charset="0"/>
              </a:rPr>
              <a:t>Reasonable investigation &amp; either stop-work or notice to proceed</a:t>
            </a:r>
          </a:p>
          <a:p>
            <a:pPr lvl="1"/>
            <a:r>
              <a:rPr lang="en-US" dirty="0" smtClean="0"/>
              <a:t>Substantiation</a:t>
            </a:r>
          </a:p>
          <a:p>
            <a:pPr lvl="1"/>
            <a:r>
              <a:rPr lang="en-US" sz="2800" dirty="0" smtClean="0">
                <a:solidFill>
                  <a:schemeClr val="bg1"/>
                </a:solidFill>
                <a:latin typeface="Arial" pitchFamily="34" charset="0"/>
                <a:cs typeface="Arial" pitchFamily="34" charset="0"/>
              </a:rPr>
              <a:t>Evaluation of claim</a:t>
            </a:r>
          </a:p>
          <a:p>
            <a:pPr lvl="1"/>
            <a:r>
              <a:rPr lang="en-US" dirty="0" smtClean="0"/>
              <a:t>Accord or dispute (DRB, litigation)</a:t>
            </a:r>
            <a:endParaRPr lang="en-US" sz="2800" dirty="0" smtClean="0">
              <a:solidFill>
                <a:schemeClr val="bg1"/>
              </a:solidFill>
              <a:latin typeface="Arial" pitchFamily="34" charset="0"/>
              <a:cs typeface="Arial" pitchFamily="34" charset="0"/>
            </a:endParaRPr>
          </a:p>
          <a:p>
            <a:pPr>
              <a:buNone/>
            </a:pPr>
            <a:endParaRPr lang="en-US" dirty="0" smtClean="0">
              <a:solidFill>
                <a:schemeClr val="bg1"/>
              </a:solidFill>
              <a:latin typeface="Arial" pitchFamily="34" charset="0"/>
              <a:cs typeface="Arial" pitchFamily="34" charset="0"/>
            </a:endParaRPr>
          </a:p>
          <a:p>
            <a:endParaRPr lang="en-US" dirty="0">
              <a:solidFill>
                <a:schemeClr val="bg1"/>
              </a:solidFill>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1951"/>
          </a:xfrm>
        </p:spPr>
        <p:txBody>
          <a:bodyPr>
            <a:normAutofit/>
          </a:bodyPr>
          <a:lstStyle/>
          <a:p>
            <a:r>
              <a:rPr lang="en-US" sz="3400" dirty="0" smtClean="0">
                <a:solidFill>
                  <a:srgbClr val="FFFF00"/>
                </a:solidFill>
                <a:latin typeface="Arial Black" pitchFamily="34" charset="0"/>
              </a:rPr>
              <a:t>EXAMPLE 1</a:t>
            </a:r>
            <a:endParaRPr lang="en-US" sz="3400" dirty="0">
              <a:solidFill>
                <a:srgbClr val="FFFF00"/>
              </a:solidFill>
              <a:latin typeface="Arial Black" pitchFamily="34" charset="0"/>
            </a:endParaRPr>
          </a:p>
        </p:txBody>
      </p:sp>
      <p:sp>
        <p:nvSpPr>
          <p:cNvPr id="3" name="Content Placeholder 2"/>
          <p:cNvSpPr>
            <a:spLocks noGrp="1"/>
          </p:cNvSpPr>
          <p:nvPr>
            <p:ph idx="1"/>
          </p:nvPr>
        </p:nvSpPr>
        <p:spPr>
          <a:xfrm>
            <a:off x="4836695" y="1126961"/>
            <a:ext cx="3850105" cy="5418218"/>
          </a:xfrm>
        </p:spPr>
        <p:txBody>
          <a:bodyPr>
            <a:normAutofit/>
          </a:bodyPr>
          <a:lstStyle/>
          <a:p>
            <a:pPr marL="0" lvl="0" indent="0">
              <a:buNone/>
            </a:pPr>
            <a:r>
              <a:rPr lang="en-US" sz="2800" b="1" dirty="0" smtClean="0">
                <a:solidFill>
                  <a:srgbClr val="FFFF00"/>
                </a:solidFill>
                <a:latin typeface="Arial" pitchFamily="34" charset="0"/>
                <a:cs typeface="Arial" pitchFamily="34" charset="0"/>
              </a:rPr>
              <a:t>REALITY:</a:t>
            </a:r>
          </a:p>
          <a:p>
            <a:r>
              <a:rPr lang="en-US" sz="2800" dirty="0" smtClean="0">
                <a:solidFill>
                  <a:schemeClr val="bg1"/>
                </a:solidFill>
                <a:latin typeface="Arial" pitchFamily="34" charset="0"/>
                <a:cs typeface="Arial" pitchFamily="34" charset="0"/>
              </a:rPr>
              <a:t>Relies on soil reports in Docs</a:t>
            </a:r>
          </a:p>
          <a:p>
            <a:r>
              <a:rPr lang="en-US" sz="2800" dirty="0" smtClean="0"/>
              <a:t>Starts before NTP</a:t>
            </a:r>
          </a:p>
          <a:p>
            <a:pPr lvl="0">
              <a:defRPr/>
            </a:pPr>
            <a:r>
              <a:rPr lang="en-US" sz="2800" dirty="0" smtClean="0"/>
              <a:t>Maintains Diary</a:t>
            </a:r>
          </a:p>
          <a:p>
            <a:pPr lvl="0">
              <a:defRPr/>
            </a:pPr>
            <a:r>
              <a:rPr lang="en-US" sz="2800" dirty="0" smtClean="0"/>
              <a:t>Continues Working</a:t>
            </a:r>
          </a:p>
          <a:p>
            <a:pPr lvl="0">
              <a:defRPr/>
            </a:pPr>
            <a:r>
              <a:rPr lang="en-US" sz="2800" dirty="0" smtClean="0"/>
              <a:t>Provides Oral Notice </a:t>
            </a:r>
          </a:p>
          <a:p>
            <a:pPr lvl="0">
              <a:defRPr/>
            </a:pPr>
            <a:r>
              <a:rPr lang="en-US" sz="2800" dirty="0" smtClean="0"/>
              <a:t>Written Notice Late</a:t>
            </a:r>
          </a:p>
          <a:p>
            <a:endParaRPr lang="en-US" sz="2800" dirty="0" smtClean="0">
              <a:solidFill>
                <a:schemeClr val="bg1"/>
              </a:solidFill>
              <a:latin typeface="Arial" pitchFamily="34" charset="0"/>
              <a:cs typeface="Arial" pitchFamily="34" charset="0"/>
            </a:endParaRPr>
          </a:p>
          <a:p>
            <a:pPr lvl="1"/>
            <a:endParaRPr lang="en-US" dirty="0" smtClean="0">
              <a:solidFill>
                <a:schemeClr val="bg1"/>
              </a:solidFill>
              <a:latin typeface="Arial" pitchFamily="34" charset="0"/>
              <a:cs typeface="Arial" pitchFamily="34" charset="0"/>
            </a:endParaRPr>
          </a:p>
          <a:p>
            <a:pPr>
              <a:buNone/>
            </a:pPr>
            <a:endParaRPr lang="en-US" sz="2800" dirty="0" smtClean="0">
              <a:solidFill>
                <a:schemeClr val="bg1"/>
              </a:solidFill>
              <a:latin typeface="Arial" pitchFamily="34" charset="0"/>
              <a:cs typeface="Arial" pitchFamily="34" charset="0"/>
            </a:endParaRPr>
          </a:p>
          <a:p>
            <a:endParaRPr lang="en-US" sz="2800" dirty="0">
              <a:solidFill>
                <a:schemeClr val="bg1"/>
              </a:solidFill>
              <a:latin typeface="Arial" pitchFamily="34" charset="0"/>
              <a:cs typeface="Arial" pitchFamily="34" charset="0"/>
            </a:endParaRPr>
          </a:p>
        </p:txBody>
      </p:sp>
      <p:sp>
        <p:nvSpPr>
          <p:cNvPr id="4" name="Content Placeholder 2"/>
          <p:cNvSpPr txBox="1">
            <a:spLocks/>
          </p:cNvSpPr>
          <p:nvPr/>
        </p:nvSpPr>
        <p:spPr>
          <a:xfrm>
            <a:off x="393033" y="1151025"/>
            <a:ext cx="4227095"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solidFill>
                  <a:srgbClr val="FFFF00"/>
                </a:solidFill>
              </a:rPr>
              <a:t>IDEAL</a:t>
            </a:r>
            <a:r>
              <a:rPr lang="en-US" sz="2800" dirty="0" smtClean="0"/>
              <a:t>:</a:t>
            </a:r>
          </a:p>
          <a:p>
            <a:r>
              <a:rPr lang="en-US" sz="2800" dirty="0" smtClean="0"/>
              <a:t>Performs Site Investigation</a:t>
            </a:r>
          </a:p>
          <a:p>
            <a:r>
              <a:rPr lang="en-US" sz="2800" dirty="0" smtClean="0"/>
              <a:t>Waits </a:t>
            </a:r>
            <a:r>
              <a:rPr lang="en-US" sz="2800" dirty="0"/>
              <a:t>for </a:t>
            </a:r>
            <a:r>
              <a:rPr lang="en-US" sz="2800" dirty="0" smtClean="0"/>
              <a:t>NTP</a:t>
            </a:r>
          </a:p>
          <a:p>
            <a:r>
              <a:rPr lang="en-US" sz="2800" dirty="0" smtClean="0"/>
              <a:t>Maintains detailed DRs</a:t>
            </a:r>
          </a:p>
          <a:p>
            <a:r>
              <a:rPr lang="en-US" sz="2800" dirty="0" smtClean="0"/>
              <a:t>Stops Work</a:t>
            </a:r>
          </a:p>
          <a:p>
            <a:r>
              <a:rPr lang="en-US" sz="2800" dirty="0" smtClean="0"/>
              <a:t>Promptly Provides Written Notice </a:t>
            </a:r>
          </a:p>
          <a:p>
            <a:endParaRPr lang="en-US" sz="2800" dirty="0"/>
          </a:p>
          <a:p>
            <a:endParaRPr lang="en-US" sz="2800" dirty="0" smtClean="0"/>
          </a:p>
          <a:p>
            <a:pPr>
              <a:buFont typeface="Arial" pitchFamily="34" charset="0"/>
              <a:buNone/>
            </a:pPr>
            <a:endParaRPr lang="en-US" sz="2800" dirty="0" smtClean="0"/>
          </a:p>
          <a:p>
            <a:endParaRPr lang="en-US" sz="2800"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20821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2267"/>
          </a:xfrm>
        </p:spPr>
        <p:txBody>
          <a:bodyPr>
            <a:normAutofit/>
          </a:bodyPr>
          <a:lstStyle/>
          <a:p>
            <a:r>
              <a:rPr lang="en-US" sz="3400" dirty="0" smtClean="0">
                <a:solidFill>
                  <a:srgbClr val="FFFF00"/>
                </a:solidFill>
                <a:latin typeface="Arial Black" pitchFamily="34" charset="0"/>
              </a:rPr>
              <a:t>EXAMPLE 1</a:t>
            </a:r>
            <a:endParaRPr lang="en-US" sz="3400" dirty="0">
              <a:solidFill>
                <a:srgbClr val="FFFF00"/>
              </a:solidFill>
              <a:latin typeface="Arial Black" pitchFamily="34" charset="0"/>
            </a:endParaRPr>
          </a:p>
        </p:txBody>
      </p:sp>
      <p:sp>
        <p:nvSpPr>
          <p:cNvPr id="3" name="Content Placeholder 2"/>
          <p:cNvSpPr>
            <a:spLocks noGrp="1"/>
          </p:cNvSpPr>
          <p:nvPr>
            <p:ph idx="1"/>
          </p:nvPr>
        </p:nvSpPr>
        <p:spPr>
          <a:xfrm>
            <a:off x="4836695" y="1054772"/>
            <a:ext cx="4307305" cy="5562598"/>
          </a:xfrm>
        </p:spPr>
        <p:txBody>
          <a:bodyPr>
            <a:normAutofit fontScale="92500" lnSpcReduction="10000"/>
          </a:bodyPr>
          <a:lstStyle/>
          <a:p>
            <a:pPr marL="0" lvl="0" indent="0">
              <a:buNone/>
            </a:pPr>
            <a:r>
              <a:rPr lang="en-US" sz="2800" b="1" dirty="0" smtClean="0">
                <a:solidFill>
                  <a:srgbClr val="FFFF00"/>
                </a:solidFill>
                <a:latin typeface="Arial" pitchFamily="34" charset="0"/>
                <a:cs typeface="Arial" pitchFamily="34" charset="0"/>
              </a:rPr>
              <a:t>REALITY:</a:t>
            </a:r>
          </a:p>
          <a:p>
            <a:r>
              <a:rPr lang="en-US" sz="2800" dirty="0" smtClean="0">
                <a:solidFill>
                  <a:schemeClr val="bg1"/>
                </a:solidFill>
                <a:latin typeface="Arial" pitchFamily="34" charset="0"/>
                <a:cs typeface="Arial" pitchFamily="34" charset="0"/>
              </a:rPr>
              <a:t>Contractor Mixes costs</a:t>
            </a:r>
          </a:p>
          <a:p>
            <a:r>
              <a:rPr lang="en-US" sz="2800" dirty="0" smtClean="0"/>
              <a:t>Contractor submits Total </a:t>
            </a:r>
            <a:r>
              <a:rPr lang="en-US" sz="2800" dirty="0"/>
              <a:t>T</a:t>
            </a:r>
            <a:r>
              <a:rPr lang="en-US" sz="2800" dirty="0" smtClean="0"/>
              <a:t>ime claim</a:t>
            </a:r>
          </a:p>
          <a:p>
            <a:pPr lvl="0">
              <a:defRPr/>
            </a:pPr>
            <a:r>
              <a:rPr lang="en-US" sz="2800" dirty="0" smtClean="0"/>
              <a:t>Contractor and Owner cannot agree.</a:t>
            </a:r>
          </a:p>
          <a:p>
            <a:pPr lvl="0">
              <a:defRPr/>
            </a:pPr>
            <a:r>
              <a:rPr lang="en-US" sz="2800" dirty="0" smtClean="0"/>
              <a:t>Contractor proceeds to DRB or other dispute process</a:t>
            </a:r>
          </a:p>
          <a:p>
            <a:r>
              <a:rPr lang="en-US" sz="2800" dirty="0" smtClean="0"/>
              <a:t>DRB issues opinion and One side is disappointed.</a:t>
            </a:r>
          </a:p>
          <a:p>
            <a:r>
              <a:rPr lang="en-US" sz="2800" dirty="0" smtClean="0"/>
              <a:t>Project does not continue smoothly</a:t>
            </a:r>
          </a:p>
          <a:p>
            <a:pPr lvl="0">
              <a:defRPr/>
            </a:pPr>
            <a:endParaRPr lang="en-US" sz="2800" dirty="0" smtClean="0"/>
          </a:p>
          <a:p>
            <a:endParaRPr lang="en-US" sz="2800" dirty="0" smtClean="0">
              <a:solidFill>
                <a:schemeClr val="bg1"/>
              </a:solidFill>
              <a:latin typeface="Arial" pitchFamily="34" charset="0"/>
              <a:cs typeface="Arial" pitchFamily="34" charset="0"/>
            </a:endParaRPr>
          </a:p>
        </p:txBody>
      </p:sp>
      <p:sp>
        <p:nvSpPr>
          <p:cNvPr id="4" name="Content Placeholder 2"/>
          <p:cNvSpPr txBox="1">
            <a:spLocks/>
          </p:cNvSpPr>
          <p:nvPr/>
        </p:nvSpPr>
        <p:spPr>
          <a:xfrm>
            <a:off x="609600" y="1054773"/>
            <a:ext cx="4227095" cy="57791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solidFill>
                  <a:srgbClr val="FFFF00"/>
                </a:solidFill>
              </a:rPr>
              <a:t>IDEAL</a:t>
            </a:r>
            <a:r>
              <a:rPr lang="en-US" sz="2800" dirty="0" smtClean="0"/>
              <a:t>:</a:t>
            </a:r>
          </a:p>
          <a:p>
            <a:r>
              <a:rPr lang="en-US" sz="2800" dirty="0" smtClean="0"/>
              <a:t>Contractor Segregates Costs</a:t>
            </a:r>
          </a:p>
          <a:p>
            <a:r>
              <a:rPr lang="en-US" sz="2800" dirty="0" smtClean="0"/>
              <a:t>Contractor Develops TIA</a:t>
            </a:r>
          </a:p>
          <a:p>
            <a:r>
              <a:rPr lang="en-US" sz="2800" dirty="0" smtClean="0"/>
              <a:t>Owner and Contractor Meet</a:t>
            </a:r>
          </a:p>
          <a:p>
            <a:r>
              <a:rPr lang="en-US" sz="2800" dirty="0" smtClean="0"/>
              <a:t>Equitable Adjustment is negotiated</a:t>
            </a:r>
          </a:p>
          <a:p>
            <a:r>
              <a:rPr lang="en-US" sz="2800" dirty="0" smtClean="0"/>
              <a:t>Contractor and Owner move on to other aspects of the Work</a:t>
            </a:r>
          </a:p>
          <a:p>
            <a:endParaRPr lang="en-US" sz="2800" dirty="0" smtClean="0"/>
          </a:p>
          <a:p>
            <a:pPr>
              <a:buNone/>
            </a:pPr>
            <a:endParaRPr lang="en-US" sz="2800" dirty="0" smtClean="0"/>
          </a:p>
          <a:p>
            <a:endParaRPr lang="en-US" sz="2800" dirty="0" smtClean="0"/>
          </a:p>
          <a:p>
            <a:endParaRPr lang="en-US" sz="2800" dirty="0" smtClean="0"/>
          </a:p>
          <a:p>
            <a:pPr>
              <a:buFont typeface="Arial" pitchFamily="34" charset="0"/>
              <a:buNone/>
            </a:pPr>
            <a:endParaRPr lang="en-US" sz="2800" dirty="0" smtClean="0"/>
          </a:p>
          <a:p>
            <a:endParaRPr lang="en-US" sz="2800"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23880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latin typeface="Arial Black" pitchFamily="34" charset="0"/>
              </a:rPr>
              <a:t>WHY DID IT GO WRONG?</a:t>
            </a:r>
            <a:br>
              <a:rPr lang="en-US" dirty="0" smtClean="0">
                <a:solidFill>
                  <a:srgbClr val="FFFF00"/>
                </a:solidFill>
                <a:latin typeface="Arial Black" pitchFamily="34" charset="0"/>
              </a:rPr>
            </a:br>
            <a:r>
              <a:rPr lang="en-US" sz="3100" dirty="0" smtClean="0">
                <a:solidFill>
                  <a:srgbClr val="FFFF00"/>
                </a:solidFill>
                <a:latin typeface="Arial Black" pitchFamily="34" charset="0"/>
              </a:rPr>
              <a:t>EXAMPLE 1</a:t>
            </a:r>
            <a:endParaRPr lang="en-US" sz="3100" dirty="0">
              <a:solidFill>
                <a:srgbClr val="FFFF00"/>
              </a:solidFill>
              <a:latin typeface="Arial Black" pitchFamily="34" charset="0"/>
            </a:endParaRPr>
          </a:p>
        </p:txBody>
      </p:sp>
      <p:sp>
        <p:nvSpPr>
          <p:cNvPr id="3" name="Content Placeholder 2"/>
          <p:cNvSpPr>
            <a:spLocks noGrp="1"/>
          </p:cNvSpPr>
          <p:nvPr>
            <p:ph idx="1"/>
          </p:nvPr>
        </p:nvSpPr>
        <p:spPr/>
        <p:txBody>
          <a:bodyPr>
            <a:normAutofit/>
          </a:bodyPr>
          <a:lstStyle/>
          <a:p>
            <a:pPr lvl="0"/>
            <a:r>
              <a:rPr lang="en-US" sz="3200" dirty="0" smtClean="0">
                <a:solidFill>
                  <a:schemeClr val="bg1"/>
                </a:solidFill>
                <a:latin typeface="Arial" pitchFamily="34" charset="0"/>
                <a:cs typeface="Arial" pitchFamily="34" charset="0"/>
              </a:rPr>
              <a:t>Contractor failed to perform a sufficient investigation of the soil reports included in the documents.</a:t>
            </a:r>
          </a:p>
          <a:p>
            <a:pPr lvl="0"/>
            <a:r>
              <a:rPr lang="en-US" dirty="0" smtClean="0"/>
              <a:t>Contractor failed to sufficiently inform project personnel of the terms of the contract</a:t>
            </a:r>
          </a:p>
          <a:p>
            <a:pPr lvl="0"/>
            <a:r>
              <a:rPr lang="en-US" sz="3200" dirty="0" smtClean="0">
                <a:solidFill>
                  <a:schemeClr val="bg1"/>
                </a:solidFill>
                <a:latin typeface="Arial" pitchFamily="34" charset="0"/>
                <a:cs typeface="Arial" pitchFamily="34" charset="0"/>
              </a:rPr>
              <a:t>Contractor insisted on proceeding too quickly.</a:t>
            </a:r>
          </a:p>
          <a:p>
            <a:pPr>
              <a:buNone/>
            </a:pPr>
            <a:endParaRPr lang="en-US" dirty="0" smtClean="0">
              <a:solidFill>
                <a:schemeClr val="bg1"/>
              </a:solidFill>
              <a:latin typeface="Arial" pitchFamily="34" charset="0"/>
              <a:cs typeface="Arial" pitchFamily="34" charset="0"/>
            </a:endParaRPr>
          </a:p>
          <a:p>
            <a:endParaRPr lang="en-US" dirty="0">
              <a:solidFill>
                <a:schemeClr val="bg1"/>
              </a:solidFill>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9851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latin typeface="Arial Black" pitchFamily="34" charset="0"/>
              </a:rPr>
              <a:t>WHY DID IT GO WRONG?</a:t>
            </a:r>
            <a:br>
              <a:rPr lang="en-US" dirty="0" smtClean="0">
                <a:solidFill>
                  <a:srgbClr val="FFFF00"/>
                </a:solidFill>
                <a:latin typeface="Arial Black" pitchFamily="34" charset="0"/>
              </a:rPr>
            </a:br>
            <a:r>
              <a:rPr lang="en-US" sz="3100" dirty="0" smtClean="0">
                <a:solidFill>
                  <a:srgbClr val="FFFF00"/>
                </a:solidFill>
                <a:latin typeface="Arial Black" pitchFamily="34" charset="0"/>
              </a:rPr>
              <a:t>EXAMPLE 1</a:t>
            </a:r>
            <a:endParaRPr lang="en-US" sz="3100" dirty="0">
              <a:solidFill>
                <a:srgbClr val="FFFF00"/>
              </a:solidFill>
              <a:latin typeface="Arial Black" pitchFamily="34" charset="0"/>
            </a:endParaRPr>
          </a:p>
        </p:txBody>
      </p:sp>
      <p:sp>
        <p:nvSpPr>
          <p:cNvPr id="3" name="Content Placeholder 2"/>
          <p:cNvSpPr>
            <a:spLocks noGrp="1"/>
          </p:cNvSpPr>
          <p:nvPr>
            <p:ph idx="1"/>
          </p:nvPr>
        </p:nvSpPr>
        <p:spPr/>
        <p:txBody>
          <a:bodyPr>
            <a:normAutofit/>
          </a:bodyPr>
          <a:lstStyle/>
          <a:p>
            <a:pPr lvl="0"/>
            <a:r>
              <a:rPr lang="en-US" sz="3200" dirty="0" smtClean="0">
                <a:solidFill>
                  <a:schemeClr val="bg1"/>
                </a:solidFill>
                <a:latin typeface="Arial" pitchFamily="34" charset="0"/>
                <a:cs typeface="Arial" pitchFamily="34" charset="0"/>
              </a:rPr>
              <a:t>Contractor, tried to keep good relations by giving a “friendly” notice of DSC</a:t>
            </a:r>
          </a:p>
          <a:p>
            <a:pPr lvl="0"/>
            <a:r>
              <a:rPr lang="en-US" sz="3200" dirty="0" smtClean="0">
                <a:solidFill>
                  <a:schemeClr val="bg1"/>
                </a:solidFill>
                <a:latin typeface="Arial" pitchFamily="34" charset="0"/>
                <a:cs typeface="Arial" pitchFamily="34" charset="0"/>
              </a:rPr>
              <a:t>Contractor tried to save money on documenting extra costs</a:t>
            </a:r>
          </a:p>
          <a:p>
            <a:pPr lvl="0"/>
            <a:r>
              <a:rPr lang="en-US" dirty="0" smtClean="0"/>
              <a:t>Contractor had no capability to do a proper delay analysis</a:t>
            </a:r>
            <a:r>
              <a:rPr lang="en-US" sz="3200" dirty="0" smtClean="0">
                <a:solidFill>
                  <a:schemeClr val="bg1"/>
                </a:solidFill>
                <a:latin typeface="Arial" pitchFamily="34" charset="0"/>
                <a:cs typeface="Arial" pitchFamily="34" charset="0"/>
              </a:rPr>
              <a:t>.</a:t>
            </a:r>
          </a:p>
          <a:p>
            <a:pPr>
              <a:buNone/>
            </a:pPr>
            <a:endParaRPr lang="en-US" dirty="0" smtClean="0">
              <a:solidFill>
                <a:schemeClr val="bg1"/>
              </a:solidFill>
              <a:latin typeface="Arial" pitchFamily="34" charset="0"/>
              <a:cs typeface="Arial" pitchFamily="34" charset="0"/>
            </a:endParaRPr>
          </a:p>
          <a:p>
            <a:endParaRPr lang="en-US" dirty="0">
              <a:solidFill>
                <a:schemeClr val="bg1"/>
              </a:solidFill>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42053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9144000" cy="1143000"/>
          </a:xfrm>
        </p:spPr>
        <p:txBody>
          <a:bodyPr>
            <a:normAutofit/>
          </a:bodyPr>
          <a:lstStyle/>
          <a:p>
            <a:r>
              <a:rPr lang="en-US" dirty="0" smtClean="0">
                <a:latin typeface="Arial Black" pitchFamily="34" charset="0"/>
              </a:rPr>
              <a:t>INTRODUCTION</a:t>
            </a:r>
            <a:endParaRPr lang="en-US" dirty="0">
              <a:latin typeface="Arial Black" pitchFamily="34" charset="0"/>
            </a:endParaRPr>
          </a:p>
        </p:txBody>
      </p:sp>
      <p:sp>
        <p:nvSpPr>
          <p:cNvPr id="5" name="Content Placeholder 2"/>
          <p:cNvSpPr txBox="1">
            <a:spLocks/>
          </p:cNvSpPr>
          <p:nvPr/>
        </p:nvSpPr>
        <p:spPr>
          <a:xfrm>
            <a:off x="457200" y="1600200"/>
            <a:ext cx="8229600" cy="4525963"/>
          </a:xfrm>
          <a:prstGeom prst="rect">
            <a:avLst/>
          </a:prstGeom>
        </p:spPr>
        <p:txBody>
          <a:bodyPr>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rgbClr val="FFFF00"/>
                </a:solidFill>
                <a:effectLst/>
                <a:uLnTx/>
                <a:uFillTx/>
                <a:latin typeface="Arial" pitchFamily="34" charset="0"/>
                <a:ea typeface="+mn-ea"/>
                <a:cs typeface="Arial" pitchFamily="34" charset="0"/>
              </a:rPr>
              <a:t>Owners and Contractors should focus on the importance of having project procedures/mechanisms</a:t>
            </a:r>
            <a:r>
              <a:rPr kumimoji="0" lang="en-US" sz="3200" b="0" i="0" u="none" strike="noStrike" kern="1200" cap="none" spc="0" normalizeH="0" noProof="0" dirty="0" smtClean="0">
                <a:ln>
                  <a:noFill/>
                </a:ln>
                <a:solidFill>
                  <a:srgbClr val="FFFF00"/>
                </a:solidFill>
                <a:effectLst/>
                <a:uLnTx/>
                <a:uFillTx/>
                <a:latin typeface="Arial" pitchFamily="34" charset="0"/>
                <a:ea typeface="+mn-ea"/>
                <a:cs typeface="Arial" pitchFamily="34" charset="0"/>
              </a:rPr>
              <a:t> in place to monitor and document the costs of change orders or claims to maximize the potential for appropriate recovery or defense against unjustified claims.</a:t>
            </a:r>
            <a:endParaRPr kumimoji="0" lang="en-US" sz="3200" b="0" i="0" u="none" strike="noStrike" kern="1200" cap="none" spc="0" normalizeH="0" baseline="0" noProof="0" dirty="0" smtClean="0">
              <a:ln>
                <a:noFill/>
              </a:ln>
              <a:solidFill>
                <a:srgbClr val="FFFF00"/>
              </a:solidFill>
              <a:effectLst/>
              <a:uLnTx/>
              <a:uFillTx/>
              <a:latin typeface="Arial" pitchFamily="34" charset="0"/>
              <a:ea typeface="+mn-ea"/>
              <a:cs typeface="Arial" pitchFamily="34" charset="0"/>
            </a:endParaRPr>
          </a:p>
        </p:txBody>
      </p:sp>
      <p:sp>
        <p:nvSpPr>
          <p:cNvPr id="3" name="Footer Placeholder 2"/>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latin typeface="Arial Black" pitchFamily="34" charset="0"/>
              </a:rPr>
              <a:t>LESSONS LEARNED</a:t>
            </a:r>
            <a:br>
              <a:rPr lang="en-US" dirty="0" smtClean="0">
                <a:solidFill>
                  <a:srgbClr val="FFFF00"/>
                </a:solidFill>
                <a:latin typeface="Arial Black" pitchFamily="34" charset="0"/>
              </a:rPr>
            </a:br>
            <a:r>
              <a:rPr lang="en-US" sz="3100" dirty="0" smtClean="0">
                <a:solidFill>
                  <a:srgbClr val="FFFF00"/>
                </a:solidFill>
                <a:latin typeface="Arial Black" pitchFamily="34" charset="0"/>
              </a:rPr>
              <a:t>EXAMPLE 1</a:t>
            </a:r>
            <a:endParaRPr lang="en-US" sz="3100" dirty="0">
              <a:solidFill>
                <a:srgbClr val="FFFF00"/>
              </a:solidFill>
              <a:latin typeface="Arial Black" pitchFamily="34" charset="0"/>
            </a:endParaRPr>
          </a:p>
        </p:txBody>
      </p:sp>
      <p:sp>
        <p:nvSpPr>
          <p:cNvPr id="3" name="Content Placeholder 2"/>
          <p:cNvSpPr>
            <a:spLocks noGrp="1"/>
          </p:cNvSpPr>
          <p:nvPr>
            <p:ph idx="1"/>
          </p:nvPr>
        </p:nvSpPr>
        <p:spPr/>
        <p:txBody>
          <a:bodyPr>
            <a:normAutofit fontScale="92500" lnSpcReduction="10000"/>
          </a:bodyPr>
          <a:lstStyle/>
          <a:p>
            <a:pPr lvl="0"/>
            <a:r>
              <a:rPr lang="en-US" sz="3200" dirty="0" smtClean="0">
                <a:solidFill>
                  <a:schemeClr val="bg1"/>
                </a:solidFill>
                <a:latin typeface="Arial" pitchFamily="34" charset="0"/>
                <a:cs typeface="Arial" pitchFamily="34" charset="0"/>
              </a:rPr>
              <a:t>Project Staff must know the </a:t>
            </a:r>
            <a:r>
              <a:rPr lang="en-US" dirty="0" smtClean="0"/>
              <a:t>c</a:t>
            </a:r>
            <a:r>
              <a:rPr lang="en-US" sz="3200" dirty="0" smtClean="0">
                <a:solidFill>
                  <a:schemeClr val="bg1"/>
                </a:solidFill>
                <a:latin typeface="Arial" pitchFamily="34" charset="0"/>
                <a:cs typeface="Arial" pitchFamily="34" charset="0"/>
              </a:rPr>
              <a:t>ontract and what it means.</a:t>
            </a:r>
          </a:p>
          <a:p>
            <a:pPr lvl="0"/>
            <a:r>
              <a:rPr lang="en-US" dirty="0" smtClean="0"/>
              <a:t>Contractor and Owner are neither friends nor enemies – they are working together on a project – there is no place for friendship in lieu of contract requirements</a:t>
            </a:r>
          </a:p>
          <a:p>
            <a:pPr lvl="0"/>
            <a:r>
              <a:rPr lang="en-US" sz="3200" dirty="0" smtClean="0">
                <a:solidFill>
                  <a:schemeClr val="bg1"/>
                </a:solidFill>
                <a:latin typeface="Arial" pitchFamily="34" charset="0"/>
                <a:cs typeface="Arial" pitchFamily="34" charset="0"/>
              </a:rPr>
              <a:t>Contractor needs to plan better so it can spend money in compliance with the contract requirements, and not try to save it  by providing less management.</a:t>
            </a:r>
          </a:p>
          <a:p>
            <a:pPr>
              <a:buNone/>
            </a:pPr>
            <a:endParaRPr lang="en-US" dirty="0" smtClean="0">
              <a:solidFill>
                <a:schemeClr val="bg1"/>
              </a:solidFill>
              <a:latin typeface="Arial" pitchFamily="34" charset="0"/>
              <a:cs typeface="Arial" pitchFamily="34" charset="0"/>
            </a:endParaRPr>
          </a:p>
          <a:p>
            <a:endParaRPr lang="en-US" dirty="0">
              <a:solidFill>
                <a:schemeClr val="bg1"/>
              </a:solidFill>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749041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Black" pitchFamily="34" charset="0"/>
              </a:rPr>
              <a:t>EXAMPLE 2</a:t>
            </a:r>
            <a:endParaRPr lang="en-US" dirty="0">
              <a:solidFill>
                <a:srgbClr val="FFFF00"/>
              </a:solidFill>
              <a:latin typeface="Arial Black" pitchFamily="34" charset="0"/>
            </a:endParaRPr>
          </a:p>
        </p:txBody>
      </p:sp>
      <p:sp>
        <p:nvSpPr>
          <p:cNvPr id="3" name="Content Placeholder 2"/>
          <p:cNvSpPr>
            <a:spLocks noGrp="1"/>
          </p:cNvSpPr>
          <p:nvPr>
            <p:ph idx="1"/>
          </p:nvPr>
        </p:nvSpPr>
        <p:spPr>
          <a:xfrm>
            <a:off x="457200" y="2959769"/>
            <a:ext cx="8229600" cy="986590"/>
          </a:xfrm>
          <a:ln w="50800">
            <a:solidFill>
              <a:srgbClr val="FF0000"/>
            </a:solidFill>
          </a:ln>
        </p:spPr>
        <p:txBody>
          <a:bodyPr>
            <a:normAutofit/>
          </a:bodyPr>
          <a:lstStyle/>
          <a:p>
            <a:pPr marL="0" indent="0" algn="ctr">
              <a:buNone/>
            </a:pPr>
            <a:r>
              <a:rPr lang="en-US" sz="4400" b="1" dirty="0" smtClean="0">
                <a:solidFill>
                  <a:srgbClr val="FFFF00"/>
                </a:solidFill>
                <a:latin typeface="Arial" pitchFamily="34" charset="0"/>
                <a:cs typeface="Arial" pitchFamily="34" charset="0"/>
              </a:rPr>
              <a:t>Schedule Delay</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3384007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latin typeface="Arial Black" pitchFamily="34" charset="0"/>
              </a:rPr>
              <a:t>TECHNICAL ENTITLEMENT</a:t>
            </a:r>
            <a:br>
              <a:rPr lang="en-US" dirty="0" smtClean="0">
                <a:solidFill>
                  <a:srgbClr val="FFFF00"/>
                </a:solidFill>
                <a:latin typeface="Arial Black" pitchFamily="34" charset="0"/>
              </a:rPr>
            </a:br>
            <a:r>
              <a:rPr lang="en-US" sz="3600" dirty="0" smtClean="0">
                <a:solidFill>
                  <a:srgbClr val="FFFF00"/>
                </a:solidFill>
                <a:latin typeface="Arial Black" pitchFamily="34" charset="0"/>
              </a:rPr>
              <a:t>Example 2</a:t>
            </a:r>
            <a:endParaRPr lang="en-US" sz="3600" dirty="0">
              <a:solidFill>
                <a:srgbClr val="FFFF00"/>
              </a:solidFill>
              <a:latin typeface="Arial Black" pitchFamily="34" charset="0"/>
            </a:endParaRPr>
          </a:p>
        </p:txBody>
      </p:sp>
      <p:sp>
        <p:nvSpPr>
          <p:cNvPr id="3" name="Content Placeholder 2"/>
          <p:cNvSpPr>
            <a:spLocks noGrp="1"/>
          </p:cNvSpPr>
          <p:nvPr>
            <p:ph idx="1"/>
          </p:nvPr>
        </p:nvSpPr>
        <p:spPr>
          <a:xfrm>
            <a:off x="457200" y="1600201"/>
            <a:ext cx="8229600" cy="4015292"/>
          </a:xfrm>
        </p:spPr>
        <p:txBody>
          <a:bodyPr>
            <a:normAutofit fontScale="92500"/>
          </a:bodyPr>
          <a:lstStyle/>
          <a:p>
            <a:pPr>
              <a:buNone/>
            </a:pPr>
            <a:r>
              <a:rPr lang="en-US" sz="4500" dirty="0" smtClean="0">
                <a:solidFill>
                  <a:schemeClr val="bg1"/>
                </a:solidFill>
                <a:latin typeface="Arial" pitchFamily="34" charset="0"/>
                <a:cs typeface="Arial" pitchFamily="34" charset="0"/>
              </a:rPr>
              <a:t>  During the course of the project, there were significant weather delays, owner changes, productivity problems and the requirement to maintain the original completion date.</a:t>
            </a:r>
          </a:p>
        </p:txBody>
      </p:sp>
      <p:sp>
        <p:nvSpPr>
          <p:cNvPr id="4" name="Footer Placeholder 3"/>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latin typeface="Arial Black" pitchFamily="34" charset="0"/>
              </a:rPr>
              <a:t>TECHNICAL ENTITLEMENT</a:t>
            </a:r>
            <a:br>
              <a:rPr lang="en-US" dirty="0" smtClean="0">
                <a:solidFill>
                  <a:srgbClr val="FFFF00"/>
                </a:solidFill>
                <a:latin typeface="Arial Black" pitchFamily="34" charset="0"/>
              </a:rPr>
            </a:br>
            <a:r>
              <a:rPr lang="en-US" sz="3600" dirty="0" smtClean="0">
                <a:solidFill>
                  <a:srgbClr val="FFFF00"/>
                </a:solidFill>
                <a:latin typeface="Arial Black" pitchFamily="34" charset="0"/>
              </a:rPr>
              <a:t>Example 2</a:t>
            </a:r>
            <a:endParaRPr lang="en-US" sz="3600" dirty="0">
              <a:solidFill>
                <a:srgbClr val="FFFF00"/>
              </a:solidFill>
              <a:latin typeface="Arial Black" pitchFamily="34" charset="0"/>
            </a:endParaRPr>
          </a:p>
        </p:txBody>
      </p:sp>
      <p:sp>
        <p:nvSpPr>
          <p:cNvPr id="3" name="Content Placeholder 2"/>
          <p:cNvSpPr>
            <a:spLocks noGrp="1"/>
          </p:cNvSpPr>
          <p:nvPr>
            <p:ph idx="1"/>
          </p:nvPr>
        </p:nvSpPr>
        <p:spPr/>
        <p:txBody>
          <a:bodyPr>
            <a:normAutofit fontScale="77500" lnSpcReduction="20000"/>
          </a:bodyPr>
          <a:lstStyle/>
          <a:p>
            <a:r>
              <a:rPr lang="en-US" sz="4500" dirty="0" smtClean="0">
                <a:solidFill>
                  <a:schemeClr val="bg1"/>
                </a:solidFill>
                <a:latin typeface="Arial" pitchFamily="34" charset="0"/>
                <a:cs typeface="Arial" pitchFamily="34" charset="0"/>
              </a:rPr>
              <a:t>As a result, the contractor prepared TIAs contemporaneously with some of the delays, and yet submitted an “wrap-up” delay claim that incorporated granted time extensions, weather delays, owner delays and alleged productivity </a:t>
            </a:r>
            <a:r>
              <a:rPr lang="en-US" sz="4500" dirty="0" smtClean="0"/>
              <a:t>impacts resulting from the many separate changes issued by the owner and the necessary acceleration</a:t>
            </a:r>
            <a:endParaRPr lang="en-US" sz="4500" dirty="0" smtClean="0">
              <a:solidFill>
                <a:schemeClr val="bg1"/>
              </a:solidFill>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222717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latin typeface="Arial Black" pitchFamily="34" charset="0"/>
              </a:rPr>
              <a:t>TECHNICAL ENTITLEMENT</a:t>
            </a:r>
            <a:br>
              <a:rPr lang="en-US" dirty="0" smtClean="0">
                <a:solidFill>
                  <a:srgbClr val="FFFF00"/>
                </a:solidFill>
                <a:latin typeface="Arial Black" pitchFamily="34" charset="0"/>
              </a:rPr>
            </a:br>
            <a:r>
              <a:rPr lang="en-US" sz="3600" dirty="0" smtClean="0"/>
              <a:t>Schedule Delay</a:t>
            </a:r>
            <a:r>
              <a:rPr lang="en-US" dirty="0" smtClean="0">
                <a:solidFill>
                  <a:srgbClr val="FFFF00"/>
                </a:solidFill>
                <a:latin typeface="Arial Black" pitchFamily="34" charset="0"/>
              </a:rPr>
              <a:t/>
            </a:r>
            <a:br>
              <a:rPr lang="en-US" dirty="0" smtClean="0">
                <a:solidFill>
                  <a:srgbClr val="FFFF00"/>
                </a:solidFill>
                <a:latin typeface="Arial Black" pitchFamily="34" charset="0"/>
              </a:rPr>
            </a:br>
            <a:endParaRPr lang="en-US" sz="3600" dirty="0">
              <a:solidFill>
                <a:srgbClr val="FFFF00"/>
              </a:solidFill>
              <a:latin typeface="Arial Black" pitchFamily="34" charset="0"/>
            </a:endParaRPr>
          </a:p>
        </p:txBody>
      </p:sp>
      <p:sp>
        <p:nvSpPr>
          <p:cNvPr id="3" name="Content Placeholder 2"/>
          <p:cNvSpPr>
            <a:spLocks noGrp="1"/>
          </p:cNvSpPr>
          <p:nvPr>
            <p:ph idx="1"/>
          </p:nvPr>
        </p:nvSpPr>
        <p:spPr/>
        <p:txBody>
          <a:bodyPr>
            <a:normAutofit fontScale="62500" lnSpcReduction="20000"/>
          </a:bodyPr>
          <a:lstStyle/>
          <a:p>
            <a:r>
              <a:rPr lang="en-US" sz="5800" dirty="0" smtClean="0">
                <a:solidFill>
                  <a:schemeClr val="bg1"/>
                </a:solidFill>
                <a:latin typeface="Arial" pitchFamily="34" charset="0"/>
                <a:cs typeface="Arial" pitchFamily="34" charset="0"/>
              </a:rPr>
              <a:t>The ability to apply a methodology is contingent upon available source material</a:t>
            </a:r>
          </a:p>
          <a:p>
            <a:r>
              <a:rPr lang="en-US" sz="5800" dirty="0" smtClean="0">
                <a:solidFill>
                  <a:schemeClr val="bg1"/>
                </a:solidFill>
                <a:latin typeface="Arial" pitchFamily="34" charset="0"/>
                <a:cs typeface="Arial" pitchFamily="34" charset="0"/>
              </a:rPr>
              <a:t>Defining the Delay: </a:t>
            </a:r>
          </a:p>
          <a:p>
            <a:pPr lvl="1"/>
            <a:r>
              <a:rPr lang="en-US" sz="4500" dirty="0" smtClean="0">
                <a:solidFill>
                  <a:schemeClr val="bg1"/>
                </a:solidFill>
                <a:latin typeface="Arial" pitchFamily="34" charset="0"/>
                <a:cs typeface="Arial" pitchFamily="34" charset="0"/>
              </a:rPr>
              <a:t> Excusable</a:t>
            </a:r>
          </a:p>
          <a:p>
            <a:pPr lvl="1"/>
            <a:r>
              <a:rPr lang="en-US" sz="4500" dirty="0" smtClean="0">
                <a:solidFill>
                  <a:schemeClr val="bg1"/>
                </a:solidFill>
                <a:latin typeface="Arial" pitchFamily="34" charset="0"/>
                <a:cs typeface="Arial" pitchFamily="34" charset="0"/>
              </a:rPr>
              <a:t> Inexcusable</a:t>
            </a:r>
          </a:p>
          <a:p>
            <a:pPr lvl="1"/>
            <a:r>
              <a:rPr lang="en-US" sz="4500" dirty="0" smtClean="0">
                <a:solidFill>
                  <a:schemeClr val="bg1"/>
                </a:solidFill>
                <a:latin typeface="Arial" pitchFamily="34" charset="0"/>
                <a:cs typeface="Arial" pitchFamily="34" charset="0"/>
              </a:rPr>
              <a:t> Compensable</a:t>
            </a:r>
          </a:p>
          <a:p>
            <a:pPr lvl="1"/>
            <a:r>
              <a:rPr lang="en-US" sz="4500" dirty="0" smtClean="0">
                <a:solidFill>
                  <a:schemeClr val="bg1"/>
                </a:solidFill>
                <a:latin typeface="Arial" pitchFamily="34" charset="0"/>
                <a:cs typeface="Arial" pitchFamily="34" charset="0"/>
              </a:rPr>
              <a:t> Concurrent</a:t>
            </a:r>
          </a:p>
          <a:p>
            <a:pPr lvl="1"/>
            <a:r>
              <a:rPr lang="en-US" sz="4500" dirty="0" smtClean="0">
                <a:solidFill>
                  <a:schemeClr val="bg1"/>
                </a:solidFill>
                <a:latin typeface="Arial" pitchFamily="34" charset="0"/>
                <a:cs typeface="Arial" pitchFamily="34" charset="0"/>
              </a:rPr>
              <a:t> Apportioned </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491108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latin typeface="Arial Black" pitchFamily="34" charset="0"/>
              </a:rPr>
              <a:t>TECHNICAL ENTITLEMENT</a:t>
            </a:r>
            <a:br>
              <a:rPr lang="en-US" dirty="0" smtClean="0">
                <a:solidFill>
                  <a:srgbClr val="FFFF00"/>
                </a:solidFill>
                <a:latin typeface="Arial Black" pitchFamily="34" charset="0"/>
              </a:rPr>
            </a:br>
            <a:r>
              <a:rPr lang="en-US" sz="3600" dirty="0" smtClean="0"/>
              <a:t>Schedule Delay</a:t>
            </a:r>
            <a:r>
              <a:rPr lang="en-US" dirty="0" smtClean="0">
                <a:solidFill>
                  <a:srgbClr val="FFFF00"/>
                </a:solidFill>
                <a:latin typeface="Arial Black" pitchFamily="34" charset="0"/>
              </a:rPr>
              <a:t/>
            </a:r>
            <a:br>
              <a:rPr lang="en-US" dirty="0" smtClean="0">
                <a:solidFill>
                  <a:srgbClr val="FFFF00"/>
                </a:solidFill>
                <a:latin typeface="Arial Black" pitchFamily="34" charset="0"/>
              </a:rPr>
            </a:br>
            <a:endParaRPr lang="en-US" sz="3100" dirty="0">
              <a:solidFill>
                <a:srgbClr val="FFFF00"/>
              </a:solidFill>
              <a:latin typeface="Arial Black" pitchFamily="34" charset="0"/>
            </a:endParaRPr>
          </a:p>
        </p:txBody>
      </p:sp>
      <p:sp>
        <p:nvSpPr>
          <p:cNvPr id="3" name="Content Placeholder 2"/>
          <p:cNvSpPr>
            <a:spLocks noGrp="1"/>
          </p:cNvSpPr>
          <p:nvPr>
            <p:ph idx="1"/>
          </p:nvPr>
        </p:nvSpPr>
        <p:spPr/>
        <p:txBody>
          <a:bodyPr>
            <a:normAutofit/>
          </a:bodyPr>
          <a:lstStyle/>
          <a:p>
            <a:r>
              <a:rPr lang="en-US" dirty="0" smtClean="0">
                <a:solidFill>
                  <a:schemeClr val="bg1"/>
                </a:solidFill>
                <a:latin typeface="Arial" pitchFamily="34" charset="0"/>
                <a:cs typeface="Arial" pitchFamily="34" charset="0"/>
              </a:rPr>
              <a:t>Types of Acceleration</a:t>
            </a:r>
          </a:p>
          <a:p>
            <a:pPr lvl="1"/>
            <a:r>
              <a:rPr lang="en-US" dirty="0" smtClean="0">
                <a:solidFill>
                  <a:schemeClr val="bg1"/>
                </a:solidFill>
                <a:latin typeface="Arial" pitchFamily="34" charset="0"/>
                <a:cs typeface="Arial" pitchFamily="34" charset="0"/>
              </a:rPr>
              <a:t>Voluntary</a:t>
            </a:r>
          </a:p>
          <a:p>
            <a:pPr lvl="1"/>
            <a:r>
              <a:rPr lang="en-US" dirty="0" smtClean="0">
                <a:solidFill>
                  <a:schemeClr val="bg1"/>
                </a:solidFill>
                <a:latin typeface="Arial" pitchFamily="34" charset="0"/>
                <a:cs typeface="Arial" pitchFamily="34" charset="0"/>
              </a:rPr>
              <a:t>Directed</a:t>
            </a:r>
          </a:p>
          <a:p>
            <a:pPr lvl="1"/>
            <a:r>
              <a:rPr lang="en-US" dirty="0" smtClean="0">
                <a:solidFill>
                  <a:schemeClr val="bg1"/>
                </a:solidFill>
                <a:latin typeface="Arial" pitchFamily="34" charset="0"/>
                <a:cs typeface="Arial" pitchFamily="34" charset="0"/>
              </a:rPr>
              <a:t>Constructive</a:t>
            </a:r>
          </a:p>
          <a:p>
            <a:pPr lvl="1"/>
            <a:r>
              <a:rPr lang="en-US" dirty="0" smtClean="0">
                <a:solidFill>
                  <a:schemeClr val="bg1"/>
                </a:solidFill>
                <a:latin typeface="Arial" pitchFamily="34" charset="0"/>
                <a:cs typeface="Arial" pitchFamily="34" charset="0"/>
              </a:rPr>
              <a:t>Acceleration to Recover from Concurrency</a:t>
            </a:r>
          </a:p>
          <a:p>
            <a:r>
              <a:rPr lang="en-US" dirty="0" smtClean="0">
                <a:solidFill>
                  <a:schemeClr val="bg1"/>
                </a:solidFill>
                <a:latin typeface="Arial" pitchFamily="34" charset="0"/>
                <a:cs typeface="Arial" pitchFamily="34" charset="0"/>
              </a:rPr>
              <a:t>Proving acceleration and the related records</a:t>
            </a:r>
          </a:p>
          <a:p>
            <a:endParaRPr lang="en-US" dirty="0" smtClean="0">
              <a:solidFill>
                <a:schemeClr val="bg1"/>
              </a:solidFill>
              <a:latin typeface="Arial" pitchFamily="34" charset="0"/>
              <a:cs typeface="Arial" pitchFamily="34" charset="0"/>
            </a:endParaRPr>
          </a:p>
          <a:p>
            <a:endParaRPr lang="en-US" dirty="0" smtClean="0">
              <a:solidFill>
                <a:schemeClr val="bg1"/>
              </a:solidFill>
              <a:latin typeface="Arial" pitchFamily="34" charset="0"/>
              <a:cs typeface="Arial" pitchFamily="34" charset="0"/>
            </a:endParaRPr>
          </a:p>
          <a:p>
            <a:endParaRPr lang="en-US" dirty="0">
              <a:solidFill>
                <a:schemeClr val="bg1"/>
              </a:solidFill>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98"/>
            <a:ext cx="8229600" cy="930048"/>
          </a:xfrm>
        </p:spPr>
        <p:txBody>
          <a:bodyPr>
            <a:normAutofit/>
          </a:bodyPr>
          <a:lstStyle/>
          <a:p>
            <a:r>
              <a:rPr lang="en-US" sz="3400" dirty="0" smtClean="0">
                <a:solidFill>
                  <a:srgbClr val="FFFF00"/>
                </a:solidFill>
                <a:latin typeface="Arial Black" pitchFamily="34" charset="0"/>
              </a:rPr>
              <a:t>EXAMPLE </a:t>
            </a:r>
            <a:r>
              <a:rPr lang="en-US" sz="3400" dirty="0" smtClean="0"/>
              <a:t>2</a:t>
            </a:r>
            <a:endParaRPr lang="en-US" sz="3400" dirty="0">
              <a:solidFill>
                <a:srgbClr val="FFFF00"/>
              </a:solidFill>
              <a:latin typeface="Arial Black" pitchFamily="34" charset="0"/>
            </a:endParaRPr>
          </a:p>
        </p:txBody>
      </p:sp>
      <p:sp>
        <p:nvSpPr>
          <p:cNvPr id="3" name="Content Placeholder 2"/>
          <p:cNvSpPr>
            <a:spLocks noGrp="1"/>
          </p:cNvSpPr>
          <p:nvPr>
            <p:ph idx="1"/>
          </p:nvPr>
        </p:nvSpPr>
        <p:spPr>
          <a:xfrm>
            <a:off x="4836695" y="566070"/>
            <a:ext cx="4307305" cy="6088734"/>
          </a:xfrm>
        </p:spPr>
        <p:txBody>
          <a:bodyPr>
            <a:normAutofit/>
          </a:bodyPr>
          <a:lstStyle/>
          <a:p>
            <a:pPr marL="0" lvl="0" indent="0">
              <a:buNone/>
            </a:pPr>
            <a:r>
              <a:rPr lang="en-US" sz="2300" b="1" dirty="0" smtClean="0">
                <a:solidFill>
                  <a:srgbClr val="FFFF00"/>
                </a:solidFill>
                <a:latin typeface="Arial" pitchFamily="34" charset="0"/>
                <a:cs typeface="Arial" pitchFamily="34" charset="0"/>
              </a:rPr>
              <a:t>REALITY:</a:t>
            </a:r>
          </a:p>
          <a:p>
            <a:r>
              <a:rPr lang="en-US" sz="2300" dirty="0" smtClean="0">
                <a:solidFill>
                  <a:schemeClr val="bg1"/>
                </a:solidFill>
                <a:latin typeface="Arial" pitchFamily="34" charset="0"/>
                <a:cs typeface="Arial" pitchFamily="34" charset="0"/>
              </a:rPr>
              <a:t>Contractor eventually delivered a baseline schedule that was rejected.</a:t>
            </a:r>
          </a:p>
          <a:p>
            <a:r>
              <a:rPr lang="en-US" sz="2300" dirty="0" smtClean="0"/>
              <a:t>The Contractor periodically submitted update schedule:  always depicted owner delays – they were rejected</a:t>
            </a:r>
          </a:p>
          <a:p>
            <a:r>
              <a:rPr lang="en-US" sz="2300" dirty="0" smtClean="0"/>
              <a:t>The Contractor submitted some impacted as-planned submissions (masquerading as TIAs) after the work was completed: asserted all delay to be the responsibility of the Owner.</a:t>
            </a:r>
          </a:p>
          <a:p>
            <a:pPr>
              <a:buNone/>
            </a:pPr>
            <a:endParaRPr lang="en-US" sz="2300" dirty="0" smtClean="0">
              <a:solidFill>
                <a:schemeClr val="bg1"/>
              </a:solidFill>
              <a:latin typeface="Arial" pitchFamily="34" charset="0"/>
              <a:cs typeface="Arial" pitchFamily="34" charset="0"/>
            </a:endParaRPr>
          </a:p>
        </p:txBody>
      </p:sp>
      <p:sp>
        <p:nvSpPr>
          <p:cNvPr id="4" name="Content Placeholder 2"/>
          <p:cNvSpPr txBox="1">
            <a:spLocks/>
          </p:cNvSpPr>
          <p:nvPr/>
        </p:nvSpPr>
        <p:spPr>
          <a:xfrm>
            <a:off x="43553" y="551557"/>
            <a:ext cx="4793142" cy="68071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300" b="1" dirty="0" smtClean="0">
                <a:solidFill>
                  <a:srgbClr val="FFFF00"/>
                </a:solidFill>
              </a:rPr>
              <a:t>IDEAL</a:t>
            </a:r>
            <a:r>
              <a:rPr lang="en-US" sz="2300" dirty="0" smtClean="0"/>
              <a:t>:</a:t>
            </a:r>
          </a:p>
          <a:p>
            <a:r>
              <a:rPr lang="en-US" sz="2300" dirty="0" smtClean="0"/>
              <a:t>Contractor submitted a reasonable cost-loaded baseline schedule at the outset of the project: approved by the owner</a:t>
            </a:r>
          </a:p>
          <a:p>
            <a:r>
              <a:rPr lang="en-US" sz="2300" dirty="0" smtClean="0"/>
              <a:t>The contractor maintained a vigorous program for monthly update: submitted timely and approved.</a:t>
            </a:r>
          </a:p>
          <a:p>
            <a:r>
              <a:rPr lang="en-US" sz="2300" dirty="0" smtClean="0"/>
              <a:t>The contractor prepared TIAs contemporaneously for all changes identified on the project  and negotiated them, predicated on the detailed schedule collection that was available </a:t>
            </a:r>
          </a:p>
          <a:p>
            <a:endParaRPr lang="en-US" sz="2300" dirty="0" smtClean="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312832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414"/>
            <a:ext cx="8229600" cy="625243"/>
          </a:xfrm>
        </p:spPr>
        <p:txBody>
          <a:bodyPr>
            <a:normAutofit/>
          </a:bodyPr>
          <a:lstStyle/>
          <a:p>
            <a:r>
              <a:rPr lang="en-US" sz="3400" dirty="0" smtClean="0">
                <a:solidFill>
                  <a:srgbClr val="FFFF00"/>
                </a:solidFill>
                <a:latin typeface="Arial Black" pitchFamily="34" charset="0"/>
              </a:rPr>
              <a:t>EXAMPLE </a:t>
            </a:r>
            <a:r>
              <a:rPr lang="en-US" sz="3400" dirty="0" smtClean="0"/>
              <a:t>2</a:t>
            </a:r>
            <a:endParaRPr lang="en-US" sz="3400" dirty="0">
              <a:solidFill>
                <a:srgbClr val="FFFF00"/>
              </a:solidFill>
              <a:latin typeface="Arial Black" pitchFamily="34" charset="0"/>
            </a:endParaRPr>
          </a:p>
        </p:txBody>
      </p:sp>
      <p:sp>
        <p:nvSpPr>
          <p:cNvPr id="3" name="Content Placeholder 2"/>
          <p:cNvSpPr>
            <a:spLocks noGrp="1"/>
          </p:cNvSpPr>
          <p:nvPr>
            <p:ph idx="1"/>
          </p:nvPr>
        </p:nvSpPr>
        <p:spPr>
          <a:xfrm>
            <a:off x="4604471" y="667661"/>
            <a:ext cx="4401637" cy="7010396"/>
          </a:xfrm>
        </p:spPr>
        <p:txBody>
          <a:bodyPr>
            <a:noAutofit/>
          </a:bodyPr>
          <a:lstStyle/>
          <a:p>
            <a:pPr marL="0" lvl="0" indent="0">
              <a:buNone/>
            </a:pPr>
            <a:r>
              <a:rPr lang="en-US" sz="2300" b="1" dirty="0" smtClean="0">
                <a:solidFill>
                  <a:srgbClr val="FFFF00"/>
                </a:solidFill>
                <a:latin typeface="Arial" pitchFamily="34" charset="0"/>
                <a:cs typeface="Arial" pitchFamily="34" charset="0"/>
              </a:rPr>
              <a:t>REALITY:</a:t>
            </a:r>
          </a:p>
          <a:p>
            <a:r>
              <a:rPr lang="en-US" sz="2300" dirty="0" smtClean="0">
                <a:solidFill>
                  <a:schemeClr val="bg1"/>
                </a:solidFill>
                <a:latin typeface="Arial" pitchFamily="34" charset="0"/>
                <a:cs typeface="Arial" pitchFamily="34" charset="0"/>
              </a:rPr>
              <a:t>At the end of the project, almost all delays issues remained unresolved, even for those that direct costs had been agreed to. </a:t>
            </a:r>
          </a:p>
          <a:p>
            <a:r>
              <a:rPr lang="en-US" sz="2300" dirty="0" smtClean="0"/>
              <a:t>The parties attempted mediation and then entered into a protracted trial where the schedule delay experts duked it out.  The judge could not understand either delay expert and essentially tossed a coin.</a:t>
            </a:r>
          </a:p>
          <a:p>
            <a:endParaRPr lang="en-US" sz="2300" dirty="0" smtClean="0">
              <a:solidFill>
                <a:schemeClr val="bg1"/>
              </a:solidFill>
              <a:latin typeface="Arial" pitchFamily="34" charset="0"/>
              <a:cs typeface="Arial" pitchFamily="34" charset="0"/>
            </a:endParaRPr>
          </a:p>
        </p:txBody>
      </p:sp>
      <p:sp>
        <p:nvSpPr>
          <p:cNvPr id="4" name="Content Placeholder 2"/>
          <p:cNvSpPr txBox="1">
            <a:spLocks/>
          </p:cNvSpPr>
          <p:nvPr/>
        </p:nvSpPr>
        <p:spPr>
          <a:xfrm>
            <a:off x="101602" y="667661"/>
            <a:ext cx="4310743" cy="544285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300" b="1" dirty="0" smtClean="0">
                <a:solidFill>
                  <a:srgbClr val="FFFF00"/>
                </a:solidFill>
              </a:rPr>
              <a:t>IDEAL</a:t>
            </a:r>
            <a:r>
              <a:rPr lang="en-US" sz="2300" dirty="0" smtClean="0"/>
              <a:t>:</a:t>
            </a:r>
          </a:p>
          <a:p>
            <a:r>
              <a:rPr lang="en-US" sz="2300" dirty="0" smtClean="0"/>
              <a:t>At the end of the project there were some unresolved schedule delays that were prepared using  an agreed upon methodology that showed some delays were the responsibility of the owner, some the Contractor, and some were concurrent.</a:t>
            </a:r>
          </a:p>
          <a:p>
            <a:r>
              <a:rPr lang="en-US" sz="2300" dirty="0" smtClean="0"/>
              <a:t>The parties settled their disputes amicable, with the Fairy Godmother acting as mediator.</a:t>
            </a:r>
          </a:p>
          <a:p>
            <a:endParaRPr lang="en-US" sz="2300"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291992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solidFill>
                  <a:srgbClr val="FFFF00"/>
                </a:solidFill>
                <a:latin typeface="Arial Black" pitchFamily="34" charset="0"/>
              </a:rPr>
              <a:t>WHY DID IT GO WRONG?</a:t>
            </a:r>
            <a:r>
              <a:rPr lang="en-US" dirty="0" smtClean="0">
                <a:solidFill>
                  <a:srgbClr val="FFFF00"/>
                </a:solidFill>
                <a:latin typeface="Arial Black" pitchFamily="34" charset="0"/>
              </a:rPr>
              <a:t/>
            </a:r>
            <a:br>
              <a:rPr lang="en-US" dirty="0" smtClean="0">
                <a:solidFill>
                  <a:srgbClr val="FFFF00"/>
                </a:solidFill>
                <a:latin typeface="Arial Black" pitchFamily="34" charset="0"/>
              </a:rPr>
            </a:br>
            <a:r>
              <a:rPr lang="en-US" sz="3100" dirty="0" smtClean="0">
                <a:solidFill>
                  <a:srgbClr val="FFFF00"/>
                </a:solidFill>
                <a:latin typeface="Arial Black" pitchFamily="34" charset="0"/>
              </a:rPr>
              <a:t>EXAMPLE </a:t>
            </a:r>
            <a:r>
              <a:rPr lang="en-US" sz="3100" dirty="0" smtClean="0"/>
              <a:t>2</a:t>
            </a:r>
            <a:endParaRPr lang="en-US" sz="3100" dirty="0">
              <a:solidFill>
                <a:srgbClr val="FFFF00"/>
              </a:solidFill>
              <a:latin typeface="Arial Black" pitchFamily="34" charset="0"/>
            </a:endParaRPr>
          </a:p>
        </p:txBody>
      </p:sp>
      <p:sp>
        <p:nvSpPr>
          <p:cNvPr id="5" name="Content Placeholder 2"/>
          <p:cNvSpPr txBox="1">
            <a:spLocks/>
          </p:cNvSpPr>
          <p:nvPr/>
        </p:nvSpPr>
        <p:spPr>
          <a:xfrm>
            <a:off x="609600" y="1592132"/>
            <a:ext cx="8229600" cy="4686431"/>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Contractor failed to timely follow the contract requirements for submission of </a:t>
            </a:r>
            <a:r>
              <a:rPr kumimoji="0" lang="en-US" sz="3200" b="0" i="0" u="none" strike="noStrike" kern="1200" cap="none" spc="0" normalizeH="0" baseline="0" noProof="0" dirty="0" smtClean="0">
                <a:ln>
                  <a:noFill/>
                </a:ln>
                <a:solidFill>
                  <a:schemeClr val="bg1"/>
                </a:solidFill>
                <a:effectLst/>
                <a:uLnTx/>
                <a:uFillTx/>
                <a:latin typeface="Arial" pitchFamily="34" charset="0"/>
                <a:cs typeface="Arial" pitchFamily="34" charset="0"/>
              </a:rPr>
              <a:t>PROSPECTIVE costs and time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cs typeface="Arial" pitchFamily="34" charset="0"/>
              </a:rPr>
              <a:t>Contractor was “too busy” doing the work to forward-price the owner’s changes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cs typeface="Arial" pitchFamily="34" charset="0"/>
              </a:rPr>
              <a:t>The Contractor relied on the friendly relations between Owner and Contractor</a:t>
            </a:r>
          </a:p>
          <a:p>
            <a:pPr marL="342900" lvl="0" indent="-342900">
              <a:spcBef>
                <a:spcPct val="20000"/>
              </a:spcBef>
              <a:buFont typeface="Arial" pitchFamily="34" charset="0"/>
              <a:buChar char="•"/>
            </a:pPr>
            <a:r>
              <a:rPr lang="en-US" sz="3200" dirty="0" smtClean="0">
                <a:solidFill>
                  <a:schemeClr val="bg1"/>
                </a:solidFill>
                <a:latin typeface="Arial" pitchFamily="34" charset="0"/>
                <a:cs typeface="Arial" pitchFamily="34" charset="0"/>
              </a:rPr>
              <a:t>Contractor failed to recognize all potential changes</a:t>
            </a:r>
          </a:p>
          <a:p>
            <a:pPr marL="342900" indent="-342900">
              <a:spcBef>
                <a:spcPct val="20000"/>
              </a:spcBef>
              <a:buFont typeface="Arial" pitchFamily="34" charset="0"/>
              <a:buChar char="•"/>
            </a:pPr>
            <a:r>
              <a:rPr lang="en-US" sz="3200" dirty="0" smtClean="0">
                <a:solidFill>
                  <a:schemeClr val="bg1"/>
                </a:solidFill>
                <a:latin typeface="Arial" pitchFamily="34" charset="0"/>
                <a:cs typeface="Arial" pitchFamily="34" charset="0"/>
              </a:rPr>
              <a:t>Contractor was “too busy” doing the work to monitor and record activities</a:t>
            </a:r>
          </a:p>
          <a:p>
            <a:pPr marL="342900" lvl="0" indent="-342900">
              <a:spcBef>
                <a:spcPct val="20000"/>
              </a:spcBef>
              <a:buFont typeface="Arial" pitchFamily="34" charset="0"/>
              <a:buChar char="•"/>
            </a:pPr>
            <a:endParaRPr lang="en-US" sz="3200" dirty="0" smtClean="0">
              <a:solidFill>
                <a:schemeClr val="bg1"/>
              </a:solidFill>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444124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latin typeface="Arial Black" pitchFamily="34" charset="0"/>
              </a:rPr>
              <a:t>LESSONS LEARNED</a:t>
            </a:r>
            <a:br>
              <a:rPr lang="en-US" dirty="0" smtClean="0">
                <a:solidFill>
                  <a:srgbClr val="FFFF00"/>
                </a:solidFill>
                <a:latin typeface="Arial Black" pitchFamily="34" charset="0"/>
              </a:rPr>
            </a:br>
            <a:r>
              <a:rPr lang="en-US" sz="3100" dirty="0" smtClean="0">
                <a:solidFill>
                  <a:srgbClr val="FFFF00"/>
                </a:solidFill>
                <a:latin typeface="Arial Black" pitchFamily="34" charset="0"/>
              </a:rPr>
              <a:t>EXAMPLE 2</a:t>
            </a:r>
            <a:endParaRPr lang="en-US" sz="3100" dirty="0">
              <a:solidFill>
                <a:srgbClr val="FFFF00"/>
              </a:solidFill>
              <a:latin typeface="Arial Black" pitchFamily="34" charset="0"/>
            </a:endParaRPr>
          </a:p>
        </p:txBody>
      </p:sp>
      <p:sp>
        <p:nvSpPr>
          <p:cNvPr id="4"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The additional cost of documenting labor and costs is worth it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solidFill>
                  <a:schemeClr val="bg1"/>
                </a:solidFill>
                <a:latin typeface="Arial" pitchFamily="34" charset="0"/>
                <a:cs typeface="Arial" pitchFamily="34" charset="0"/>
              </a:rPr>
              <a:t>Jeopardizing </a:t>
            </a:r>
            <a:r>
              <a:rPr lang="en-US" sz="3200" noProof="0" dirty="0" smtClean="0">
                <a:solidFill>
                  <a:schemeClr val="bg1"/>
                </a:solidFill>
                <a:latin typeface="Arial" pitchFamily="34" charset="0"/>
                <a:cs typeface="Arial" pitchFamily="34" charset="0"/>
              </a:rPr>
              <a:t>contractual obligations due to maintaining client relationships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noProof="0" dirty="0" smtClean="0">
                <a:solidFill>
                  <a:schemeClr val="bg1"/>
                </a:solidFill>
                <a:latin typeface="Arial" pitchFamily="34" charset="0"/>
                <a:cs typeface="Arial" pitchFamily="34" charset="0"/>
              </a:rPr>
              <a:t>Forecast work to be performed at the most realistic durations, not optimistic</a:t>
            </a:r>
            <a:endParaRPr kumimoji="0" lang="en-US" sz="32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31308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112" name="Oval 111"/>
          <p:cNvSpPr/>
          <p:nvPr/>
        </p:nvSpPr>
        <p:spPr>
          <a:xfrm>
            <a:off x="1198608" y="5556940"/>
            <a:ext cx="6935198" cy="314325"/>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02"/>
          <p:cNvGrpSpPr/>
          <p:nvPr/>
        </p:nvGrpSpPr>
        <p:grpSpPr>
          <a:xfrm>
            <a:off x="3093175" y="1965279"/>
            <a:ext cx="642803" cy="1213024"/>
            <a:chOff x="3093175" y="1929597"/>
            <a:chExt cx="642803" cy="1276449"/>
          </a:xfrm>
        </p:grpSpPr>
        <p:sp>
          <p:nvSpPr>
            <p:cNvPr id="77" name="Flowchart: Extract 76"/>
            <p:cNvSpPr/>
            <p:nvPr/>
          </p:nvSpPr>
          <p:spPr>
            <a:xfrm>
              <a:off x="3093175" y="2356684"/>
              <a:ext cx="243840" cy="231319"/>
            </a:xfrm>
            <a:prstGeom prst="flowChartExtra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9" name="Straight Arrow Connector 88"/>
            <p:cNvCxnSpPr/>
            <p:nvPr/>
          </p:nvCxnSpPr>
          <p:spPr>
            <a:xfrm rot="5400000">
              <a:off x="3097753" y="2567822"/>
              <a:ext cx="1276449" cy="0"/>
            </a:xfrm>
            <a:prstGeom prst="straightConnector1">
              <a:avLst/>
            </a:prstGeom>
            <a:ln w="9525">
              <a:solidFill>
                <a:schemeClr val="bg1"/>
              </a:solidFill>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3340066" y="2185819"/>
              <a:ext cx="378630" cy="550578"/>
            </a:xfrm>
            <a:prstGeom prst="rect">
              <a:avLst/>
            </a:prstGeom>
            <a:noFill/>
            <a:effectLst/>
          </p:spPr>
          <p:txBody>
            <a:bodyPr wrap="none" rtlCol="0">
              <a:spAutoFit/>
            </a:bodyPr>
            <a:lstStyle/>
            <a:p>
              <a:pPr algn="ctr"/>
              <a:r>
                <a:rPr lang="en-US" sz="2800" dirty="0" smtClean="0">
                  <a:solidFill>
                    <a:schemeClr val="bg1"/>
                  </a:solidFill>
                  <a:effectLst>
                    <a:outerShdw blurRad="38100" dist="38100" dir="2700000" algn="tl">
                      <a:srgbClr val="000000">
                        <a:alpha val="43137"/>
                      </a:srgbClr>
                    </a:outerShdw>
                  </a:effectLst>
                  <a:latin typeface="Gill Sans MT" pitchFamily="34" charset="0"/>
                  <a:ea typeface="Adobe Gothic Std B" pitchFamily="34" charset="-128"/>
                </a:rPr>
                <a:t>$</a:t>
              </a:r>
              <a:endParaRPr lang="en-US" sz="2800" dirty="0">
                <a:solidFill>
                  <a:schemeClr val="bg1"/>
                </a:solidFill>
                <a:effectLst>
                  <a:outerShdw blurRad="38100" dist="38100" dir="2700000" algn="tl">
                    <a:srgbClr val="000000">
                      <a:alpha val="43137"/>
                    </a:srgbClr>
                  </a:outerShdw>
                </a:effectLst>
                <a:latin typeface="Gill Sans MT" pitchFamily="34" charset="0"/>
                <a:ea typeface="Adobe Gothic Std B" pitchFamily="34" charset="-128"/>
              </a:endParaRPr>
            </a:p>
          </p:txBody>
        </p:sp>
      </p:grpSp>
      <p:grpSp>
        <p:nvGrpSpPr>
          <p:cNvPr id="3" name="Group 100"/>
          <p:cNvGrpSpPr/>
          <p:nvPr/>
        </p:nvGrpSpPr>
        <p:grpSpPr>
          <a:xfrm>
            <a:off x="4294265" y="3881086"/>
            <a:ext cx="2316085" cy="461665"/>
            <a:chOff x="4214949" y="3881086"/>
            <a:chExt cx="2455817" cy="461665"/>
          </a:xfrm>
        </p:grpSpPr>
        <p:sp>
          <p:nvSpPr>
            <p:cNvPr id="91" name="Flowchart: Extract 90"/>
            <p:cNvSpPr/>
            <p:nvPr/>
          </p:nvSpPr>
          <p:spPr>
            <a:xfrm>
              <a:off x="4894216" y="3989998"/>
              <a:ext cx="243840" cy="243840"/>
            </a:xfrm>
            <a:prstGeom prst="flowChartExtra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2" name="Straight Arrow Connector 91"/>
            <p:cNvCxnSpPr/>
            <p:nvPr/>
          </p:nvCxnSpPr>
          <p:spPr>
            <a:xfrm>
              <a:off x="4214949" y="4336869"/>
              <a:ext cx="2455817" cy="0"/>
            </a:xfrm>
            <a:prstGeom prst="straightConnector1">
              <a:avLst/>
            </a:prstGeom>
            <a:ln w="9525">
              <a:solidFill>
                <a:schemeClr val="bg1"/>
              </a:solidFill>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5157783" y="3881086"/>
              <a:ext cx="872293" cy="461665"/>
            </a:xfrm>
            <a:prstGeom prst="rect">
              <a:avLst/>
            </a:prstGeom>
            <a:noFill/>
            <a:effectLst/>
          </p:spPr>
          <p:txBody>
            <a:bodyPr wrap="none" rtlCol="0">
              <a:spAutoFit/>
            </a:bodyPr>
            <a:lstStyle/>
            <a:p>
              <a:pPr algn="ctr"/>
              <a:r>
                <a:rPr lang="en-US" sz="2400" dirty="0" smtClean="0">
                  <a:solidFill>
                    <a:schemeClr val="bg1"/>
                  </a:solidFill>
                  <a:effectLst>
                    <a:outerShdw blurRad="38100" dist="38100" dir="2700000" algn="tl">
                      <a:srgbClr val="000000">
                        <a:alpha val="43137"/>
                      </a:srgbClr>
                    </a:outerShdw>
                  </a:effectLst>
                  <a:latin typeface="Gill Sans MT" pitchFamily="34" charset="0"/>
                  <a:ea typeface="Adobe Gothic Std B" pitchFamily="34" charset="-128"/>
                </a:rPr>
                <a:t>Time</a:t>
              </a:r>
              <a:endParaRPr lang="en-US" sz="2400" dirty="0">
                <a:solidFill>
                  <a:schemeClr val="bg1"/>
                </a:solidFill>
                <a:effectLst>
                  <a:outerShdw blurRad="38100" dist="38100" dir="2700000" algn="tl">
                    <a:srgbClr val="000000">
                      <a:alpha val="43137"/>
                    </a:srgbClr>
                  </a:outerShdw>
                </a:effectLst>
                <a:latin typeface="Gill Sans MT" pitchFamily="34" charset="0"/>
                <a:ea typeface="Adobe Gothic Std B" pitchFamily="34" charset="-128"/>
              </a:endParaRPr>
            </a:p>
          </p:txBody>
        </p:sp>
      </p:grpSp>
      <p:sp>
        <p:nvSpPr>
          <p:cNvPr id="79" name="TextBox 78"/>
          <p:cNvSpPr txBox="1"/>
          <p:nvPr/>
        </p:nvSpPr>
        <p:spPr>
          <a:xfrm>
            <a:off x="780181" y="2923143"/>
            <a:ext cx="434735" cy="646331"/>
          </a:xfrm>
          <a:prstGeom prst="rect">
            <a:avLst/>
          </a:prstGeom>
          <a:noFill/>
          <a:effectLst/>
        </p:spPr>
        <p:txBody>
          <a:bodyPr wrap="none" rtlCol="0">
            <a:spAutoFit/>
          </a:bodyPr>
          <a:lstStyle/>
          <a:p>
            <a:pPr algn="ctr"/>
            <a:r>
              <a:rPr lang="en-US" sz="3600" dirty="0" smtClean="0">
                <a:solidFill>
                  <a:schemeClr val="bg1"/>
                </a:solidFill>
                <a:latin typeface="Gill Sans MT" pitchFamily="34" charset="0"/>
                <a:ea typeface="Adobe Gothic Std B" pitchFamily="34" charset="-128"/>
              </a:rPr>
              <a:t>$</a:t>
            </a:r>
            <a:endParaRPr lang="en-US" sz="3600" dirty="0">
              <a:solidFill>
                <a:schemeClr val="bg1"/>
              </a:solidFill>
              <a:latin typeface="Gill Sans MT" pitchFamily="34" charset="0"/>
              <a:ea typeface="Adobe Gothic Std B" pitchFamily="34" charset="-128"/>
            </a:endParaRPr>
          </a:p>
        </p:txBody>
      </p:sp>
      <p:sp>
        <p:nvSpPr>
          <p:cNvPr id="26" name="TextBox 25"/>
          <p:cNvSpPr txBox="1"/>
          <p:nvPr/>
        </p:nvSpPr>
        <p:spPr>
          <a:xfrm>
            <a:off x="4330470" y="5647184"/>
            <a:ext cx="822662" cy="461665"/>
          </a:xfrm>
          <a:prstGeom prst="rect">
            <a:avLst/>
          </a:prstGeom>
          <a:noFill/>
          <a:effectLst/>
        </p:spPr>
        <p:txBody>
          <a:bodyPr wrap="none" rtlCol="0">
            <a:spAutoFit/>
          </a:bodyPr>
          <a:lstStyle/>
          <a:p>
            <a:pPr algn="ctr"/>
            <a:r>
              <a:rPr lang="en-US" sz="2400" dirty="0" smtClean="0">
                <a:solidFill>
                  <a:schemeClr val="bg1"/>
                </a:solidFill>
                <a:latin typeface="Gill Sans MT" pitchFamily="34" charset="0"/>
                <a:ea typeface="Adobe Gothic Std B" pitchFamily="34" charset="-128"/>
              </a:rPr>
              <a:t>Time</a:t>
            </a:r>
            <a:endParaRPr lang="en-US" sz="2400" dirty="0">
              <a:solidFill>
                <a:schemeClr val="bg1"/>
              </a:solidFill>
              <a:latin typeface="Gill Sans MT" pitchFamily="34" charset="0"/>
              <a:ea typeface="Adobe Gothic Std B" pitchFamily="34" charset="-128"/>
            </a:endParaRPr>
          </a:p>
        </p:txBody>
      </p:sp>
      <p:cxnSp>
        <p:nvCxnSpPr>
          <p:cNvPr id="33" name="Straight Connector 32"/>
          <p:cNvCxnSpPr/>
          <p:nvPr/>
        </p:nvCxnSpPr>
        <p:spPr>
          <a:xfrm flipH="1">
            <a:off x="1517904" y="3309257"/>
            <a:ext cx="2653503" cy="0"/>
          </a:xfrm>
          <a:prstGeom prst="line">
            <a:avLst/>
          </a:prstGeom>
          <a:ln w="22225">
            <a:solidFill>
              <a:schemeClr val="bg1"/>
            </a:solidFill>
            <a:prstDash val="dash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171405" y="3326674"/>
            <a:ext cx="0" cy="2095718"/>
          </a:xfrm>
          <a:prstGeom prst="line">
            <a:avLst/>
          </a:prstGeom>
          <a:ln w="22225">
            <a:solidFill>
              <a:schemeClr val="bg1"/>
            </a:solidFill>
            <a:prstDash val="dash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4188824" y="3317803"/>
            <a:ext cx="2499359" cy="0"/>
          </a:xfrm>
          <a:prstGeom prst="line">
            <a:avLst/>
          </a:prstGeom>
          <a:ln w="22225">
            <a:solidFill>
              <a:srgbClr val="860000"/>
            </a:solidFill>
            <a:prstDash val="dash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696891" y="3326674"/>
            <a:ext cx="0" cy="2114006"/>
          </a:xfrm>
          <a:prstGeom prst="line">
            <a:avLst/>
          </a:prstGeom>
          <a:ln w="22225">
            <a:solidFill>
              <a:schemeClr val="bg1"/>
            </a:solidFill>
            <a:prstDash val="dash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1527048" y="1837509"/>
            <a:ext cx="2644359" cy="0"/>
          </a:xfrm>
          <a:prstGeom prst="line">
            <a:avLst/>
          </a:prstGeom>
          <a:ln w="22225">
            <a:solidFill>
              <a:schemeClr val="bg1"/>
            </a:solidFill>
            <a:prstDash val="dash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171405" y="1837509"/>
            <a:ext cx="0" cy="1480457"/>
          </a:xfrm>
          <a:prstGeom prst="line">
            <a:avLst/>
          </a:prstGeom>
          <a:ln w="22225">
            <a:solidFill>
              <a:srgbClr val="860000"/>
            </a:solidFill>
            <a:prstDash val="dash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2602413" y="3312036"/>
            <a:ext cx="1540485" cy="584775"/>
          </a:xfrm>
          <a:prstGeom prst="rect">
            <a:avLst/>
          </a:prstGeom>
          <a:noFill/>
          <a:effectLst/>
        </p:spPr>
        <p:txBody>
          <a:bodyPr wrap="none" rtlCol="0">
            <a:spAutoFit/>
          </a:bodyPr>
          <a:lstStyle/>
          <a:p>
            <a:pPr algn="ctr"/>
            <a:r>
              <a:rPr lang="en-US" sz="1600" dirty="0" smtClean="0">
                <a:solidFill>
                  <a:schemeClr val="bg1"/>
                </a:solidFill>
                <a:latin typeface="Gill Sans MT" pitchFamily="34" charset="0"/>
                <a:ea typeface="Adobe Gothic Std B" pitchFamily="34" charset="-128"/>
              </a:rPr>
              <a:t>Planned Project </a:t>
            </a:r>
          </a:p>
          <a:p>
            <a:pPr algn="ctr"/>
            <a:r>
              <a:rPr lang="en-US" sz="1600" dirty="0" smtClean="0">
                <a:solidFill>
                  <a:schemeClr val="bg1"/>
                </a:solidFill>
                <a:latin typeface="Gill Sans MT" pitchFamily="34" charset="0"/>
                <a:ea typeface="Adobe Gothic Std B" pitchFamily="34" charset="-128"/>
              </a:rPr>
              <a:t>Completion</a:t>
            </a:r>
            <a:endParaRPr lang="en-US" sz="1600" dirty="0">
              <a:solidFill>
                <a:schemeClr val="bg1"/>
              </a:solidFill>
              <a:latin typeface="Gill Sans MT" pitchFamily="34" charset="0"/>
              <a:ea typeface="Adobe Gothic Std B" pitchFamily="34" charset="-128"/>
            </a:endParaRPr>
          </a:p>
        </p:txBody>
      </p:sp>
      <p:cxnSp>
        <p:nvCxnSpPr>
          <p:cNvPr id="72" name="Straight Connector 71"/>
          <p:cNvCxnSpPr/>
          <p:nvPr/>
        </p:nvCxnSpPr>
        <p:spPr>
          <a:xfrm flipH="1">
            <a:off x="1517904" y="1833953"/>
            <a:ext cx="5196405" cy="0"/>
          </a:xfrm>
          <a:prstGeom prst="line">
            <a:avLst/>
          </a:prstGeom>
          <a:ln w="22225">
            <a:solidFill>
              <a:srgbClr val="860000"/>
            </a:solidFill>
            <a:prstDash val="dash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701045" y="1837509"/>
            <a:ext cx="0" cy="3594027"/>
          </a:xfrm>
          <a:prstGeom prst="line">
            <a:avLst/>
          </a:prstGeom>
          <a:ln w="22225">
            <a:solidFill>
              <a:srgbClr val="860000"/>
            </a:solidFill>
            <a:prstDash val="dash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5" name="Group 42"/>
          <p:cNvGrpSpPr/>
          <p:nvPr/>
        </p:nvGrpSpPr>
        <p:grpSpPr>
          <a:xfrm>
            <a:off x="6542151" y="1672209"/>
            <a:ext cx="329184" cy="329184"/>
            <a:chOff x="4389120" y="5971032"/>
            <a:chExt cx="329184" cy="329184"/>
          </a:xfrm>
        </p:grpSpPr>
        <p:sp>
          <p:nvSpPr>
            <p:cNvPr id="49" name="Oval 48"/>
            <p:cNvSpPr/>
            <p:nvPr/>
          </p:nvSpPr>
          <p:spPr>
            <a:xfrm>
              <a:off x="4389120" y="5971032"/>
              <a:ext cx="329184" cy="329184"/>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p:cNvSpPr/>
            <p:nvPr/>
          </p:nvSpPr>
          <p:spPr>
            <a:xfrm>
              <a:off x="4494276" y="6076188"/>
              <a:ext cx="118872" cy="118872"/>
            </a:xfrm>
            <a:prstGeom prst="ellipse">
              <a:avLst/>
            </a:prstGeom>
            <a:solidFill>
              <a:srgbClr val="86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42"/>
          <p:cNvGrpSpPr/>
          <p:nvPr/>
        </p:nvGrpSpPr>
        <p:grpSpPr>
          <a:xfrm>
            <a:off x="6542151" y="3148584"/>
            <a:ext cx="329184" cy="329184"/>
            <a:chOff x="4389120" y="5971032"/>
            <a:chExt cx="329184" cy="329184"/>
          </a:xfrm>
        </p:grpSpPr>
        <p:sp>
          <p:nvSpPr>
            <p:cNvPr id="52" name="Oval 51"/>
            <p:cNvSpPr/>
            <p:nvPr/>
          </p:nvSpPr>
          <p:spPr>
            <a:xfrm>
              <a:off x="4389120" y="5971032"/>
              <a:ext cx="329184" cy="329184"/>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p:nvPr/>
          </p:nvSpPr>
          <p:spPr>
            <a:xfrm>
              <a:off x="4494276" y="6076188"/>
              <a:ext cx="118872" cy="118872"/>
            </a:xfrm>
            <a:prstGeom prst="ellipse">
              <a:avLst/>
            </a:prstGeom>
            <a:solidFill>
              <a:srgbClr val="86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42"/>
          <p:cNvGrpSpPr/>
          <p:nvPr/>
        </p:nvGrpSpPr>
        <p:grpSpPr>
          <a:xfrm>
            <a:off x="4008501" y="1672209"/>
            <a:ext cx="329184" cy="329184"/>
            <a:chOff x="4389120" y="5971032"/>
            <a:chExt cx="329184" cy="329184"/>
          </a:xfrm>
        </p:grpSpPr>
        <p:sp>
          <p:nvSpPr>
            <p:cNvPr id="60" name="Oval 59"/>
            <p:cNvSpPr/>
            <p:nvPr/>
          </p:nvSpPr>
          <p:spPr>
            <a:xfrm>
              <a:off x="4389120" y="5971032"/>
              <a:ext cx="329184" cy="329184"/>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p:cNvSpPr/>
            <p:nvPr/>
          </p:nvSpPr>
          <p:spPr>
            <a:xfrm>
              <a:off x="4494276" y="6076188"/>
              <a:ext cx="118872" cy="118872"/>
            </a:xfrm>
            <a:prstGeom prst="ellipse">
              <a:avLst/>
            </a:prstGeom>
            <a:solidFill>
              <a:srgbClr val="86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42"/>
          <p:cNvGrpSpPr/>
          <p:nvPr/>
        </p:nvGrpSpPr>
        <p:grpSpPr>
          <a:xfrm>
            <a:off x="4008501" y="3139059"/>
            <a:ext cx="329184" cy="329184"/>
            <a:chOff x="4389120" y="5971032"/>
            <a:chExt cx="329184" cy="329184"/>
          </a:xfrm>
        </p:grpSpPr>
        <p:sp>
          <p:nvSpPr>
            <p:cNvPr id="73" name="Oval 72"/>
            <p:cNvSpPr/>
            <p:nvPr/>
          </p:nvSpPr>
          <p:spPr>
            <a:xfrm>
              <a:off x="4389120" y="5971032"/>
              <a:ext cx="329184" cy="329184"/>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p:cNvSpPr/>
            <p:nvPr/>
          </p:nvSpPr>
          <p:spPr>
            <a:xfrm>
              <a:off x="4494276" y="6076188"/>
              <a:ext cx="118872" cy="118872"/>
            </a:xfrm>
            <a:prstGeom prst="ellipse">
              <a:avLst/>
            </a:prstGeom>
            <a:solidFill>
              <a:srgbClr val="48681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Left-Up Arrow 39"/>
          <p:cNvSpPr/>
          <p:nvPr/>
        </p:nvSpPr>
        <p:spPr>
          <a:xfrm rot="5400000">
            <a:off x="2050215" y="-7185"/>
            <a:ext cx="4891170" cy="6553200"/>
          </a:xfrm>
          <a:prstGeom prst="leftUpArrow">
            <a:avLst>
              <a:gd name="adj1" fmla="val 1247"/>
              <a:gd name="adj2" fmla="val 2911"/>
              <a:gd name="adj3" fmla="val 5221"/>
            </a:avLst>
          </a:prstGeom>
          <a:solidFill>
            <a:srgbClr val="6A5E3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4"/>
                                        </p:tgtEl>
                                        <p:attrNameLst>
                                          <p:attrName>style.visibility</p:attrName>
                                        </p:attrNameLst>
                                      </p:cBhvr>
                                      <p:to>
                                        <p:strVal val="visible"/>
                                      </p:to>
                                    </p:set>
                                    <p:animEffect transition="in" filter="fade">
                                      <p:cBhvr>
                                        <p:cTn id="10" dur="1000"/>
                                        <p:tgtEl>
                                          <p:spTgt spid="104"/>
                                        </p:tgtEl>
                                      </p:cBhvr>
                                    </p:animEffect>
                                  </p:childTnLst>
                                </p:cTn>
                              </p:par>
                              <p:par>
                                <p:cTn id="11" presetID="22" presetClass="entr" presetSubtype="2"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right)">
                                      <p:cBhvr>
                                        <p:cTn id="13" dur="1000"/>
                                        <p:tgtEl>
                                          <p:spTgt spid="33"/>
                                        </p:tgtEl>
                                      </p:cBhvr>
                                    </p:animEffect>
                                  </p:childTnLst>
                                </p:cTn>
                              </p:par>
                              <p:par>
                                <p:cTn id="14" presetID="22" presetClass="entr" presetSubtype="1"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up)">
                                      <p:cBhvr>
                                        <p:cTn id="16" dur="10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22" presetClass="entr" presetSubtype="2" fill="hold"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right)">
                                      <p:cBhvr>
                                        <p:cTn id="24" dur="1000"/>
                                        <p:tgtEl>
                                          <p:spTgt spid="44"/>
                                        </p:tgtEl>
                                      </p:cBhvr>
                                    </p:animEffect>
                                  </p:childTnLst>
                                </p:cTn>
                              </p:par>
                              <p:par>
                                <p:cTn id="25" presetID="22" presetClass="entr" presetSubtype="1"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10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xit" presetSubtype="0" fill="hold" nodeType="withEffect">
                                  <p:stCondLst>
                                    <p:cond delay="0"/>
                                  </p:stCondLst>
                                  <p:childTnLst>
                                    <p:animEffect transition="out" filter="fade">
                                      <p:cBhvr>
                                        <p:cTn id="34" dur="1000"/>
                                        <p:tgtEl>
                                          <p:spTgt spid="44"/>
                                        </p:tgtEl>
                                      </p:cBhvr>
                                    </p:animEffect>
                                    <p:set>
                                      <p:cBhvr>
                                        <p:cTn id="35" dur="1" fill="hold">
                                          <p:stCondLst>
                                            <p:cond delay="999"/>
                                          </p:stCondLst>
                                        </p:cTn>
                                        <p:tgtEl>
                                          <p:spTgt spid="44"/>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1000"/>
                                        <p:tgtEl>
                                          <p:spTgt spid="46"/>
                                        </p:tgtEl>
                                      </p:cBhvr>
                                    </p:animEffect>
                                    <p:set>
                                      <p:cBhvr>
                                        <p:cTn id="41" dur="1" fill="hold">
                                          <p:stCondLst>
                                            <p:cond delay="999"/>
                                          </p:stCondLst>
                                        </p:cTn>
                                        <p:tgtEl>
                                          <p:spTgt spid="46"/>
                                        </p:tgtEl>
                                        <p:attrNameLst>
                                          <p:attrName>style.visibility</p:attrName>
                                        </p:attrNameLst>
                                      </p:cBhvr>
                                      <p:to>
                                        <p:strVal val="hidden"/>
                                      </p:to>
                                    </p:set>
                                  </p:childTnLst>
                                </p:cTn>
                              </p:par>
                              <p:par>
                                <p:cTn id="42" presetID="22" presetClass="entr" presetSubtype="2" fill="hold" nodeType="with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wipe(right)">
                                      <p:cBhvr>
                                        <p:cTn id="44" dur="1000"/>
                                        <p:tgtEl>
                                          <p:spTgt spid="69"/>
                                        </p:tgtEl>
                                      </p:cBhvr>
                                    </p:animEffect>
                                  </p:childTnLst>
                                </p:cTn>
                              </p:par>
                              <p:par>
                                <p:cTn id="45" presetID="22" presetClass="entr" presetSubtype="1" fill="hold" nodeType="with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wipe(up)">
                                      <p:cBhvr>
                                        <p:cTn id="47" dur="1000"/>
                                        <p:tgtEl>
                                          <p:spTgt spid="7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par>
                                <p:cTn id="53" presetID="10" presetClass="exit" presetSubtype="0" fill="hold" nodeType="withEffect">
                                  <p:stCondLst>
                                    <p:cond delay="0"/>
                                  </p:stCondLst>
                                  <p:childTnLst>
                                    <p:animEffect transition="out" filter="fade">
                                      <p:cBhvr>
                                        <p:cTn id="54" dur="1000"/>
                                        <p:tgtEl>
                                          <p:spTgt spid="69"/>
                                        </p:tgtEl>
                                      </p:cBhvr>
                                    </p:animEffect>
                                    <p:set>
                                      <p:cBhvr>
                                        <p:cTn id="55" dur="1" fill="hold">
                                          <p:stCondLst>
                                            <p:cond delay="999"/>
                                          </p:stCondLst>
                                        </p:cTn>
                                        <p:tgtEl>
                                          <p:spTgt spid="69"/>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7"/>
                                        </p:tgtEl>
                                      </p:cBhvr>
                                    </p:animEffect>
                                    <p:set>
                                      <p:cBhvr>
                                        <p:cTn id="58" dur="1" fill="hold">
                                          <p:stCondLst>
                                            <p:cond delay="499"/>
                                          </p:stCondLst>
                                        </p:cTn>
                                        <p:tgtEl>
                                          <p:spTgt spid="7"/>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1000"/>
                                        <p:tgtEl>
                                          <p:spTgt spid="70"/>
                                        </p:tgtEl>
                                      </p:cBhvr>
                                    </p:animEffect>
                                    <p:set>
                                      <p:cBhvr>
                                        <p:cTn id="61" dur="1" fill="hold">
                                          <p:stCondLst>
                                            <p:cond delay="999"/>
                                          </p:stCondLst>
                                        </p:cTn>
                                        <p:tgtEl>
                                          <p:spTgt spid="70"/>
                                        </p:tgtEl>
                                        <p:attrNameLst>
                                          <p:attrName>style.visibility</p:attrName>
                                        </p:attrNameLst>
                                      </p:cBhvr>
                                      <p:to>
                                        <p:strVal val="hidden"/>
                                      </p:to>
                                    </p:set>
                                  </p:childTnLst>
                                </p:cTn>
                              </p:par>
                              <p:par>
                                <p:cTn id="62" presetID="22" presetClass="entr" presetSubtype="2" fill="hold" nodeType="with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wipe(right)">
                                      <p:cBhvr>
                                        <p:cTn id="64" dur="1000"/>
                                        <p:tgtEl>
                                          <p:spTgt spid="72"/>
                                        </p:tgtEl>
                                      </p:cBhvr>
                                    </p:animEffect>
                                  </p:childTnLst>
                                </p:cTn>
                              </p:par>
                              <p:par>
                                <p:cTn id="65" presetID="22" presetClass="entr" presetSubtype="1" fill="hold" nodeType="with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wipe(up)">
                                      <p:cBhvr>
                                        <p:cTn id="67" dur="1000"/>
                                        <p:tgtEl>
                                          <p:spTgt spid="7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fade">
                                      <p:cBhvr>
                                        <p:cTn id="72" dur="1000"/>
                                        <p:tgtEl>
                                          <p:spTgt spid="2"/>
                                        </p:tgtEl>
                                      </p:cBhvr>
                                    </p:animEffect>
                                  </p:childTnLst>
                                </p:cTn>
                              </p:par>
                              <p:par>
                                <p:cTn id="73" presetID="10" presetClass="entr" presetSubtype="0" fill="hold" nodeType="with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fade">
                                      <p:cBhvr>
                                        <p:cTn id="7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Black" pitchFamily="34" charset="0"/>
              </a:rPr>
              <a:t>CONCLUSION</a:t>
            </a:r>
            <a:endParaRPr lang="en-US" dirty="0">
              <a:solidFill>
                <a:srgbClr val="FFFF00"/>
              </a:solidFill>
              <a:latin typeface="Arial Black" pitchFamily="34" charset="0"/>
            </a:endParaRPr>
          </a:p>
        </p:txBody>
      </p:sp>
      <p:sp>
        <p:nvSpPr>
          <p:cNvPr id="3" name="Content Placeholder 2"/>
          <p:cNvSpPr>
            <a:spLocks noGrp="1"/>
          </p:cNvSpPr>
          <p:nvPr>
            <p:ph idx="1"/>
          </p:nvPr>
        </p:nvSpPr>
        <p:spPr/>
        <p:txBody>
          <a:bodyPr>
            <a:normAutofit/>
          </a:bodyPr>
          <a:lstStyle/>
          <a:p>
            <a:r>
              <a:rPr lang="en-US" dirty="0" smtClean="0">
                <a:solidFill>
                  <a:schemeClr val="bg1"/>
                </a:solidFill>
                <a:latin typeface="Arial" pitchFamily="34" charset="0"/>
                <a:cs typeface="Arial" pitchFamily="34" charset="0"/>
              </a:rPr>
              <a:t>Establishing legal and technical entitlement are integral to substantiating any claim</a:t>
            </a:r>
          </a:p>
          <a:p>
            <a:r>
              <a:rPr lang="en-US" dirty="0" smtClean="0">
                <a:solidFill>
                  <a:schemeClr val="bg1"/>
                </a:solidFill>
                <a:latin typeface="Arial" pitchFamily="34" charset="0"/>
                <a:cs typeface="Arial" pitchFamily="34" charset="0"/>
              </a:rPr>
              <a:t>Creation and maintenance of project documentation with a consciousness toward claims can greatly affect how useful they are in this capacity</a:t>
            </a:r>
            <a:endParaRPr lang="en-US" dirty="0">
              <a:solidFill>
                <a:schemeClr val="bg1"/>
              </a:solidFill>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pic>
        <p:nvPicPr>
          <p:cNvPr id="5" name="Picture 2" descr="M:\Events and Conventions\2014 Conventions_Events\4.10.14 ABA Annual Meeting (New Orleans)\Presentation\Closeout.png"/>
          <p:cNvPicPr>
            <a:picLocks noChangeAspect="1" noChangeArrowheads="1"/>
          </p:cNvPicPr>
          <p:nvPr/>
        </p:nvPicPr>
        <p:blipFill>
          <a:blip r:embed="rId3" cstate="print"/>
          <a:srcRect t="41111" b="41111"/>
          <a:stretch>
            <a:fillRect/>
          </a:stretch>
        </p:blipFill>
        <p:spPr bwMode="auto">
          <a:xfrm>
            <a:off x="0" y="2971800"/>
            <a:ext cx="9144000" cy="914400"/>
          </a:xfrm>
          <a:prstGeom prst="rect">
            <a:avLst/>
          </a:prstGeom>
          <a:noFill/>
        </p:spPr>
      </p:pic>
      <p:pic>
        <p:nvPicPr>
          <p:cNvPr id="1026" name="Picture 2" descr="S:\Operations\Team Modar\Operations Workproduct\Superconference Images\Risk Lifecycle.png"/>
          <p:cNvPicPr>
            <a:picLocks noChangeAspect="1" noChangeArrowheads="1"/>
          </p:cNvPicPr>
          <p:nvPr/>
        </p:nvPicPr>
        <p:blipFill>
          <a:blip r:embed="rId4" cstate="print"/>
          <a:srcRect/>
          <a:stretch>
            <a:fillRect/>
          </a:stretch>
        </p:blipFill>
        <p:spPr bwMode="auto">
          <a:xfrm>
            <a:off x="2864757" y="1729196"/>
            <a:ext cx="3471863" cy="3471863"/>
          </a:xfrm>
          <a:prstGeom prst="rect">
            <a:avLst/>
          </a:prstGeom>
          <a:noFill/>
        </p:spPr>
      </p:pic>
      <p:pic>
        <p:nvPicPr>
          <p:cNvPr id="1027" name="Picture 3" descr="M:\Events and Conventions\2014 Conventions_Events\4.10.14 ABA Annual Meeting (New Orleans)\Presentation\Unhighlighted.png"/>
          <p:cNvPicPr>
            <a:picLocks noChangeAspect="1" noChangeArrowheads="1"/>
          </p:cNvPicPr>
          <p:nvPr/>
        </p:nvPicPr>
        <p:blipFill>
          <a:blip r:embed="rId5" cstate="print"/>
          <a:srcRect/>
          <a:stretch>
            <a:fillRect/>
          </a:stretch>
        </p:blipFill>
        <p:spPr bwMode="auto">
          <a:xfrm>
            <a:off x="0" y="857250"/>
            <a:ext cx="9144000" cy="5143500"/>
          </a:xfrm>
          <a:prstGeom prst="rect">
            <a:avLst/>
          </a:prstGeom>
          <a:noFill/>
        </p:spPr>
      </p:pic>
      <p:sp>
        <p:nvSpPr>
          <p:cNvPr id="6" name="Title 1"/>
          <p:cNvSpPr>
            <a:spLocks noGrp="1"/>
          </p:cNvSpPr>
          <p:nvPr>
            <p:ph type="title"/>
          </p:nvPr>
        </p:nvSpPr>
        <p:spPr>
          <a:xfrm>
            <a:off x="457200" y="274638"/>
            <a:ext cx="8229600" cy="1143000"/>
          </a:xfrm>
        </p:spPr>
        <p:txBody>
          <a:bodyPr>
            <a:normAutofit fontScale="90000"/>
          </a:bodyPr>
          <a:lstStyle/>
          <a:p>
            <a:r>
              <a:rPr lang="en-US" dirty="0" smtClean="0">
                <a:solidFill>
                  <a:srgbClr val="FFFF00"/>
                </a:solidFill>
                <a:latin typeface="Arial Black" pitchFamily="34" charset="0"/>
              </a:rPr>
              <a:t>Why do We Run into the Same </a:t>
            </a:r>
            <a:r>
              <a:rPr lang="en-US" dirty="0" smtClean="0"/>
              <a:t>Issues?</a:t>
            </a:r>
            <a:endParaRPr lang="en-US" dirty="0">
              <a:solidFill>
                <a:srgbClr val="FFFF00"/>
              </a:solidFill>
              <a:latin typeface="Arial Black" pitchFamily="34" charset="0"/>
            </a:endParaRPr>
          </a:p>
        </p:txBody>
      </p:sp>
      <p:sp>
        <p:nvSpPr>
          <p:cNvPr id="2" name="Footer Placeholder 1"/>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026"/>
                                        </p:tgtEl>
                                      </p:cBhvr>
                                    </p:animEffect>
                                    <p:set>
                                      <p:cBhvr>
                                        <p:cTn id="12" dur="1" fill="hold">
                                          <p:stCondLst>
                                            <p:cond delay="999"/>
                                          </p:stCondLst>
                                        </p:cTn>
                                        <p:tgtEl>
                                          <p:spTgt spid="102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500"/>
                                        <p:tgtEl>
                                          <p:spTgt spid="1027"/>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1000"/>
                                        <p:tgtEl>
                                          <p:spTgt spid="1027"/>
                                        </p:tgtEl>
                                      </p:cBhvr>
                                    </p:animEffect>
                                    <p:set>
                                      <p:cBhvr>
                                        <p:cTn id="23" dur="1" fill="hold">
                                          <p:stCondLst>
                                            <p:cond delay="999"/>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grpSp>
        <p:nvGrpSpPr>
          <p:cNvPr id="15" name="Group 14"/>
          <p:cNvGrpSpPr/>
          <p:nvPr/>
        </p:nvGrpSpPr>
        <p:grpSpPr>
          <a:xfrm>
            <a:off x="6027736" y="2303717"/>
            <a:ext cx="2024017" cy="1609551"/>
            <a:chOff x="6027736" y="2173091"/>
            <a:chExt cx="2024017" cy="1609551"/>
          </a:xfrm>
        </p:grpSpPr>
        <p:sp>
          <p:nvSpPr>
            <p:cNvPr id="8" name="TextBox 7"/>
            <p:cNvSpPr txBox="1"/>
            <p:nvPr/>
          </p:nvSpPr>
          <p:spPr>
            <a:xfrm>
              <a:off x="6027736" y="3320977"/>
              <a:ext cx="2024017" cy="461665"/>
            </a:xfrm>
            <a:prstGeom prst="rect">
              <a:avLst/>
            </a:prstGeom>
            <a:noFill/>
          </p:spPr>
          <p:txBody>
            <a:bodyPr wrap="none" rtlCol="0">
              <a:spAutoFit/>
            </a:bodyPr>
            <a:lstStyle/>
            <a:p>
              <a:pPr algn="ctr"/>
              <a:r>
                <a:rPr lang="en-US" sz="2400" b="1" dirty="0" smtClean="0">
                  <a:solidFill>
                    <a:schemeClr val="bg1"/>
                  </a:solidFill>
                </a:rPr>
                <a:t>Substantiating</a:t>
              </a:r>
              <a:endParaRPr lang="en-US" sz="2400" b="1" dirty="0">
                <a:solidFill>
                  <a:schemeClr val="bg1"/>
                </a:solidFill>
              </a:endParaRPr>
            </a:p>
          </p:txBody>
        </p:sp>
        <p:sp>
          <p:nvSpPr>
            <p:cNvPr id="10" name="TextBox 9"/>
            <p:cNvSpPr txBox="1"/>
            <p:nvPr/>
          </p:nvSpPr>
          <p:spPr>
            <a:xfrm>
              <a:off x="6373665" y="2757714"/>
              <a:ext cx="1401346" cy="461665"/>
            </a:xfrm>
            <a:prstGeom prst="rect">
              <a:avLst/>
            </a:prstGeom>
            <a:noFill/>
          </p:spPr>
          <p:txBody>
            <a:bodyPr wrap="none" rtlCol="0">
              <a:spAutoFit/>
            </a:bodyPr>
            <a:lstStyle/>
            <a:p>
              <a:pPr algn="ctr"/>
              <a:r>
                <a:rPr lang="en-US" sz="2400" b="1" dirty="0" smtClean="0">
                  <a:solidFill>
                    <a:schemeClr val="bg1"/>
                  </a:solidFill>
                </a:rPr>
                <a:t>Disputing</a:t>
              </a:r>
              <a:endParaRPr lang="en-US" sz="2400" b="1" dirty="0">
                <a:solidFill>
                  <a:schemeClr val="bg1"/>
                </a:solidFill>
              </a:endParaRPr>
            </a:p>
          </p:txBody>
        </p:sp>
        <p:sp>
          <p:nvSpPr>
            <p:cNvPr id="11" name="TextBox 10"/>
            <p:cNvSpPr txBox="1"/>
            <p:nvPr/>
          </p:nvSpPr>
          <p:spPr>
            <a:xfrm>
              <a:off x="6243039" y="2173091"/>
              <a:ext cx="1678088" cy="461665"/>
            </a:xfrm>
            <a:prstGeom prst="rect">
              <a:avLst/>
            </a:prstGeom>
            <a:noFill/>
          </p:spPr>
          <p:txBody>
            <a:bodyPr wrap="none" rtlCol="0">
              <a:spAutoFit/>
            </a:bodyPr>
            <a:lstStyle/>
            <a:p>
              <a:pPr algn="ctr"/>
              <a:r>
                <a:rPr lang="en-US" sz="2400" b="1" dirty="0" smtClean="0">
                  <a:solidFill>
                    <a:schemeClr val="bg1"/>
                  </a:solidFill>
                </a:rPr>
                <a:t>Strategizing</a:t>
              </a:r>
              <a:endParaRPr lang="en-US" sz="2400" b="1" dirty="0">
                <a:solidFill>
                  <a:schemeClr val="bg1"/>
                </a:solidFill>
              </a:endParaRPr>
            </a:p>
          </p:txBody>
        </p:sp>
      </p:grpSp>
      <p:pic>
        <p:nvPicPr>
          <p:cNvPr id="1026" name="Picture 2" descr="M:\Events and Conventions\2014 Conventions_Events\4.10.14 ABA Annual Meeting (New Orleans)\Presentation\Closeout.png"/>
          <p:cNvPicPr>
            <a:picLocks noChangeAspect="1" noChangeArrowheads="1"/>
          </p:cNvPicPr>
          <p:nvPr/>
        </p:nvPicPr>
        <p:blipFill>
          <a:blip r:embed="rId3" cstate="print"/>
          <a:srcRect t="41111" b="41111"/>
          <a:stretch>
            <a:fillRect/>
          </a:stretch>
        </p:blipFill>
        <p:spPr bwMode="auto">
          <a:xfrm>
            <a:off x="0" y="2246082"/>
            <a:ext cx="9144000" cy="914400"/>
          </a:xfrm>
          <a:prstGeom prst="rect">
            <a:avLst/>
          </a:prstGeom>
          <a:noFill/>
        </p:spPr>
      </p:pic>
      <p:grpSp>
        <p:nvGrpSpPr>
          <p:cNvPr id="20" name="Group 19"/>
          <p:cNvGrpSpPr/>
          <p:nvPr/>
        </p:nvGrpSpPr>
        <p:grpSpPr>
          <a:xfrm>
            <a:off x="4038214" y="2316840"/>
            <a:ext cx="1292341" cy="1590151"/>
            <a:chOff x="4038214" y="2186214"/>
            <a:chExt cx="1292341" cy="1590151"/>
          </a:xfrm>
        </p:grpSpPr>
        <p:sp>
          <p:nvSpPr>
            <p:cNvPr id="12" name="TextBox 11"/>
            <p:cNvSpPr txBox="1"/>
            <p:nvPr/>
          </p:nvSpPr>
          <p:spPr>
            <a:xfrm>
              <a:off x="4071876" y="2186214"/>
              <a:ext cx="1225015" cy="461665"/>
            </a:xfrm>
            <a:prstGeom prst="rect">
              <a:avLst/>
            </a:prstGeom>
            <a:noFill/>
          </p:spPr>
          <p:txBody>
            <a:bodyPr wrap="none" rtlCol="0">
              <a:spAutoFit/>
            </a:bodyPr>
            <a:lstStyle/>
            <a:p>
              <a:pPr algn="ctr"/>
              <a:r>
                <a:rPr lang="en-US" sz="2400" b="1" dirty="0" smtClean="0">
                  <a:solidFill>
                    <a:schemeClr val="bg1"/>
                  </a:solidFill>
                </a:rPr>
                <a:t>Building</a:t>
              </a:r>
              <a:endParaRPr lang="en-US" sz="2400" b="1" dirty="0">
                <a:solidFill>
                  <a:schemeClr val="bg1"/>
                </a:solidFill>
              </a:endParaRPr>
            </a:p>
          </p:txBody>
        </p:sp>
        <p:sp>
          <p:nvSpPr>
            <p:cNvPr id="13" name="TextBox 12"/>
            <p:cNvSpPr txBox="1"/>
            <p:nvPr/>
          </p:nvSpPr>
          <p:spPr>
            <a:xfrm>
              <a:off x="4038214" y="2743200"/>
              <a:ext cx="1292341" cy="461665"/>
            </a:xfrm>
            <a:prstGeom prst="rect">
              <a:avLst/>
            </a:prstGeom>
            <a:noFill/>
          </p:spPr>
          <p:txBody>
            <a:bodyPr wrap="none" rtlCol="0">
              <a:spAutoFit/>
            </a:bodyPr>
            <a:lstStyle/>
            <a:p>
              <a:pPr algn="ctr"/>
              <a:r>
                <a:rPr lang="en-US" sz="2400" b="1" dirty="0" smtClean="0">
                  <a:solidFill>
                    <a:schemeClr val="bg1"/>
                  </a:solidFill>
                </a:rPr>
                <a:t>Planning</a:t>
              </a:r>
              <a:endParaRPr lang="en-US" sz="2400" b="1" dirty="0">
                <a:solidFill>
                  <a:schemeClr val="bg1"/>
                </a:solidFill>
              </a:endParaRPr>
            </a:p>
          </p:txBody>
        </p:sp>
        <p:sp>
          <p:nvSpPr>
            <p:cNvPr id="14" name="TextBox 13"/>
            <p:cNvSpPr txBox="1"/>
            <p:nvPr/>
          </p:nvSpPr>
          <p:spPr>
            <a:xfrm>
              <a:off x="4065499" y="3314700"/>
              <a:ext cx="1237775" cy="461665"/>
            </a:xfrm>
            <a:prstGeom prst="rect">
              <a:avLst/>
            </a:prstGeom>
            <a:noFill/>
          </p:spPr>
          <p:txBody>
            <a:bodyPr wrap="none" rtlCol="0">
              <a:spAutoFit/>
            </a:bodyPr>
            <a:lstStyle/>
            <a:p>
              <a:pPr algn="ctr"/>
              <a:r>
                <a:rPr lang="en-US" sz="2400" b="1" dirty="0" smtClean="0">
                  <a:solidFill>
                    <a:schemeClr val="bg1"/>
                  </a:solidFill>
                </a:rPr>
                <a:t>Tracking</a:t>
              </a:r>
              <a:endParaRPr lang="en-US" sz="2400" b="1" dirty="0">
                <a:solidFill>
                  <a:schemeClr val="bg1"/>
                </a:solidFill>
              </a:endParaRPr>
            </a:p>
          </p:txBody>
        </p:sp>
      </p:grpSp>
      <p:pic>
        <p:nvPicPr>
          <p:cNvPr id="1027" name="Picture 3" descr="M:\Events and Conventions\2014 Conventions_Events\4.10.14 ABA Annual Meeting (New Orleans)\Presentation\Execution.png"/>
          <p:cNvPicPr>
            <a:picLocks noChangeAspect="1" noChangeArrowheads="1"/>
          </p:cNvPicPr>
          <p:nvPr/>
        </p:nvPicPr>
        <p:blipFill>
          <a:blip r:embed="rId4" cstate="print"/>
          <a:srcRect t="41111" b="42593"/>
          <a:stretch>
            <a:fillRect/>
          </a:stretch>
        </p:blipFill>
        <p:spPr bwMode="auto">
          <a:xfrm>
            <a:off x="0" y="2260596"/>
            <a:ext cx="9144000" cy="838200"/>
          </a:xfrm>
          <a:prstGeom prst="rect">
            <a:avLst/>
          </a:prstGeom>
          <a:noFill/>
        </p:spPr>
      </p:pic>
      <p:sp>
        <p:nvSpPr>
          <p:cNvPr id="7" name="Title 1"/>
          <p:cNvSpPr>
            <a:spLocks noGrp="1"/>
          </p:cNvSpPr>
          <p:nvPr>
            <p:ph type="title"/>
          </p:nvPr>
        </p:nvSpPr>
        <p:spPr>
          <a:xfrm>
            <a:off x="457200" y="274638"/>
            <a:ext cx="8229600" cy="1143000"/>
          </a:xfrm>
        </p:spPr>
        <p:txBody>
          <a:bodyPr>
            <a:normAutofit fontScale="90000"/>
          </a:bodyPr>
          <a:lstStyle/>
          <a:p>
            <a:r>
              <a:rPr lang="en-US" dirty="0" smtClean="0">
                <a:solidFill>
                  <a:srgbClr val="FFFF00"/>
                </a:solidFill>
                <a:latin typeface="Arial Black" pitchFamily="34" charset="0"/>
              </a:rPr>
              <a:t>Why do We Run into the Same </a:t>
            </a:r>
            <a:r>
              <a:rPr lang="en-US" dirty="0" smtClean="0"/>
              <a:t>Issues?</a:t>
            </a:r>
            <a:endParaRPr lang="en-US" dirty="0">
              <a:solidFill>
                <a:srgbClr val="FFFF00"/>
              </a:solidFill>
              <a:latin typeface="Arial Black" pitchFamily="34" charset="0"/>
            </a:endParaRPr>
          </a:p>
        </p:txBody>
      </p:sp>
      <p:sp>
        <p:nvSpPr>
          <p:cNvPr id="2" name="Footer Placeholder 1"/>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42" presetClass="path" presetSubtype="0" accel="50000" decel="50000" fill="hold" nodeType="withEffect">
                                  <p:stCondLst>
                                    <p:cond delay="0"/>
                                  </p:stCondLst>
                                  <p:childTnLst>
                                    <p:animMotion origin="layout" path="M -1.66667E-6 -4.16185E-6 L -1.66667E-6 0.22313 " pathEditMode="relative" rAng="0" ptsTypes="AA">
                                      <p:cBhvr>
                                        <p:cTn id="9" dur="2000" fill="hold"/>
                                        <p:tgtEl>
                                          <p:spTgt spid="15"/>
                                        </p:tgtEl>
                                        <p:attrNameLst>
                                          <p:attrName>ppt_x</p:attrName>
                                          <p:attrName>ppt_y</p:attrName>
                                        </p:attrNameLst>
                                      </p:cBhvr>
                                      <p:rCtr x="0" y="111"/>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1000"/>
                                        <p:tgtEl>
                                          <p:spTgt spid="1027"/>
                                        </p:tgtEl>
                                      </p:cBhvr>
                                    </p:animEffect>
                                  </p:childTnLst>
                                </p:cTn>
                              </p:par>
                              <p:par>
                                <p:cTn id="15" presetID="10" presetClass="exit" presetSubtype="0" fill="hold" nodeType="withEffect">
                                  <p:stCondLst>
                                    <p:cond delay="0"/>
                                  </p:stCondLst>
                                  <p:childTnLst>
                                    <p:animEffect transition="out" filter="fade">
                                      <p:cBhvr>
                                        <p:cTn id="16" dur="2000"/>
                                        <p:tgtEl>
                                          <p:spTgt spid="1026"/>
                                        </p:tgtEl>
                                      </p:cBhvr>
                                    </p:animEffect>
                                    <p:set>
                                      <p:cBhvr>
                                        <p:cTn id="17" dur="1" fill="hold">
                                          <p:stCondLst>
                                            <p:cond delay="1999"/>
                                          </p:stCondLst>
                                        </p:cTn>
                                        <p:tgtEl>
                                          <p:spTgt spid="10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childTnLst>
                                </p:cTn>
                              </p:par>
                              <p:par>
                                <p:cTn id="23" presetID="42" presetClass="path" presetSubtype="0" accel="50000" decel="50000" fill="hold" nodeType="withEffect">
                                  <p:stCondLst>
                                    <p:cond delay="0"/>
                                  </p:stCondLst>
                                  <p:childTnLst>
                                    <p:animMotion origin="layout" path="M 3.61111E-6 0.00323 L 3.61111E-6 0.22266 " pathEditMode="relative" rAng="0" ptsTypes="AA">
                                      <p:cBhvr>
                                        <p:cTn id="24" dur="2000" fill="hold"/>
                                        <p:tgtEl>
                                          <p:spTgt spid="20"/>
                                        </p:tgtEl>
                                        <p:attrNameLst>
                                          <p:attrName>ppt_x</p:attrName>
                                          <p:attrName>ppt_y</p:attrName>
                                        </p:attrNameLst>
                                      </p:cBhvr>
                                      <p:rCtr x="0" y="1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pic>
        <p:nvPicPr>
          <p:cNvPr id="2050" name="Picture 2" descr="S:\Operations\Team Modar\Operations Workproduct\Superconference Images\Institutional V Personal Knowledge.png"/>
          <p:cNvPicPr>
            <a:picLocks noChangeAspect="1" noChangeArrowheads="1"/>
          </p:cNvPicPr>
          <p:nvPr/>
        </p:nvPicPr>
        <p:blipFill>
          <a:blip r:embed="rId3" cstate="print"/>
          <a:srcRect/>
          <a:stretch>
            <a:fillRect/>
          </a:stretch>
        </p:blipFill>
        <p:spPr bwMode="auto">
          <a:xfrm>
            <a:off x="300753" y="1552811"/>
            <a:ext cx="8542494" cy="3752379"/>
          </a:xfrm>
          <a:prstGeom prst="rect">
            <a:avLst/>
          </a:prstGeom>
          <a:noFill/>
        </p:spPr>
      </p:pic>
      <p:sp>
        <p:nvSpPr>
          <p:cNvPr id="8" name="TextBox 7"/>
          <p:cNvSpPr txBox="1"/>
          <p:nvPr/>
        </p:nvSpPr>
        <p:spPr>
          <a:xfrm>
            <a:off x="4445237" y="3145138"/>
            <a:ext cx="672068" cy="584775"/>
          </a:xfrm>
          <a:prstGeom prst="rect">
            <a:avLst/>
          </a:prstGeom>
          <a:noFill/>
        </p:spPr>
        <p:txBody>
          <a:bodyPr wrap="square" rtlCol="0">
            <a:spAutoFit/>
          </a:bodyPr>
          <a:lstStyle/>
          <a:p>
            <a:pPr algn="ctr"/>
            <a:r>
              <a:rPr lang="en-US" sz="3200" b="1" dirty="0" smtClean="0">
                <a:solidFill>
                  <a:schemeClr val="bg1"/>
                </a:solidFill>
              </a:rPr>
              <a:t>VS</a:t>
            </a:r>
            <a:endParaRPr lang="en-US" sz="3200" b="1" dirty="0">
              <a:solidFill>
                <a:schemeClr val="bg1"/>
              </a:solidFill>
            </a:endParaRPr>
          </a:p>
        </p:txBody>
      </p:sp>
      <p:sp>
        <p:nvSpPr>
          <p:cNvPr id="4" name="Title 1"/>
          <p:cNvSpPr txBox="1">
            <a:spLocks/>
          </p:cNvSpPr>
          <p:nvPr/>
        </p:nvSpPr>
        <p:spPr>
          <a:xfrm>
            <a:off x="457200" y="274638"/>
            <a:ext cx="8229600" cy="11430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FFF00"/>
                </a:solidFill>
                <a:effectLst/>
                <a:uLnTx/>
                <a:uFillTx/>
                <a:latin typeface="Arial Black" pitchFamily="34" charset="0"/>
                <a:ea typeface="+mj-ea"/>
                <a:cs typeface="+mj-cs"/>
              </a:rPr>
              <a:t>Why do We Run into the Same Issues?</a:t>
            </a:r>
            <a:endParaRPr kumimoji="0" lang="en-US" sz="4400" b="1" i="0" u="none" strike="noStrike" kern="1200" cap="none" spc="0" normalizeH="0" baseline="0" noProof="0" dirty="0">
              <a:ln>
                <a:noFill/>
              </a:ln>
              <a:solidFill>
                <a:srgbClr val="FFFF00"/>
              </a:solidFill>
              <a:effectLst/>
              <a:uLnTx/>
              <a:uFillTx/>
              <a:latin typeface="Arial Black" pitchFamily="34" charset="0"/>
              <a:ea typeface="+mj-ea"/>
              <a:cs typeface="+mj-cs"/>
            </a:endParaRPr>
          </a:p>
        </p:txBody>
      </p:sp>
      <p:sp>
        <p:nvSpPr>
          <p:cNvPr id="5" name="TextBox 4"/>
          <p:cNvSpPr txBox="1"/>
          <p:nvPr/>
        </p:nvSpPr>
        <p:spPr>
          <a:xfrm>
            <a:off x="530183" y="5852049"/>
            <a:ext cx="3234090" cy="461665"/>
          </a:xfrm>
          <a:prstGeom prst="rect">
            <a:avLst/>
          </a:prstGeom>
          <a:noFill/>
        </p:spPr>
        <p:txBody>
          <a:bodyPr wrap="none" rtlCol="0">
            <a:spAutoFit/>
          </a:bodyPr>
          <a:lstStyle/>
          <a:p>
            <a:pPr algn="ctr"/>
            <a:r>
              <a:rPr lang="en-US" sz="2400" b="1" dirty="0" smtClean="0">
                <a:solidFill>
                  <a:schemeClr val="bg1"/>
                </a:solidFill>
              </a:rPr>
              <a:t>Institutional Knowledge</a:t>
            </a:r>
            <a:endParaRPr lang="en-US" sz="2400" b="1" dirty="0">
              <a:solidFill>
                <a:schemeClr val="bg1"/>
              </a:solidFill>
            </a:endParaRPr>
          </a:p>
        </p:txBody>
      </p:sp>
      <p:sp>
        <p:nvSpPr>
          <p:cNvPr id="6" name="TextBox 5"/>
          <p:cNvSpPr txBox="1"/>
          <p:nvPr/>
        </p:nvSpPr>
        <p:spPr>
          <a:xfrm>
            <a:off x="6011837" y="5852049"/>
            <a:ext cx="2771977" cy="461665"/>
          </a:xfrm>
          <a:prstGeom prst="rect">
            <a:avLst/>
          </a:prstGeom>
          <a:noFill/>
        </p:spPr>
        <p:txBody>
          <a:bodyPr wrap="none" rtlCol="0">
            <a:spAutoFit/>
          </a:bodyPr>
          <a:lstStyle/>
          <a:p>
            <a:pPr algn="ctr"/>
            <a:r>
              <a:rPr lang="en-US" sz="2400" b="1" dirty="0" smtClean="0">
                <a:solidFill>
                  <a:schemeClr val="bg1"/>
                </a:solidFill>
              </a:rPr>
              <a:t>Personal Knowledge</a:t>
            </a:r>
            <a:endParaRPr lang="en-US" sz="2400" b="1" dirty="0">
              <a:solidFill>
                <a:schemeClr val="bg1"/>
              </a:solidFill>
            </a:endParaRPr>
          </a:p>
        </p:txBody>
      </p:sp>
      <p:sp>
        <p:nvSpPr>
          <p:cNvPr id="2" name="Footer Placeholder 1"/>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latin typeface="Arial Black" pitchFamily="34" charset="0"/>
              </a:rPr>
              <a:t>Why do We Run into the Same </a:t>
            </a:r>
            <a:r>
              <a:rPr lang="en-US" dirty="0" smtClean="0"/>
              <a:t>Issues?</a:t>
            </a:r>
            <a:endParaRPr lang="en-US" dirty="0">
              <a:solidFill>
                <a:srgbClr val="FFFF00"/>
              </a:solidFill>
              <a:latin typeface="Arial Black" pitchFamily="34" charset="0"/>
            </a:endParaRPr>
          </a:p>
        </p:txBody>
      </p:sp>
      <p:sp>
        <p:nvSpPr>
          <p:cNvPr id="3" name="Content Placeholder 2"/>
          <p:cNvSpPr>
            <a:spLocks noGrp="1"/>
          </p:cNvSpPr>
          <p:nvPr>
            <p:ph idx="1"/>
          </p:nvPr>
        </p:nvSpPr>
        <p:spPr>
          <a:xfrm>
            <a:off x="457200" y="1785257"/>
            <a:ext cx="8229600" cy="4340906"/>
          </a:xfrm>
        </p:spPr>
        <p:txBody>
          <a:bodyPr>
            <a:normAutofit/>
          </a:bodyPr>
          <a:lstStyle/>
          <a:p>
            <a:pPr lvl="0"/>
            <a:r>
              <a:rPr lang="en-US" dirty="0" smtClean="0"/>
              <a:t>Relationships</a:t>
            </a:r>
          </a:p>
          <a:p>
            <a:pPr lvl="0"/>
            <a:r>
              <a:rPr lang="en-US" dirty="0" smtClean="0">
                <a:solidFill>
                  <a:schemeClr val="bg1"/>
                </a:solidFill>
                <a:latin typeface="Arial" pitchFamily="34" charset="0"/>
                <a:cs typeface="Arial" pitchFamily="34" charset="0"/>
              </a:rPr>
              <a:t>Optimism Bias</a:t>
            </a:r>
          </a:p>
          <a:p>
            <a:pPr lvl="0"/>
            <a:r>
              <a:rPr lang="en-US" dirty="0" smtClean="0"/>
              <a:t>Did not Read the Contract</a:t>
            </a:r>
          </a:p>
          <a:p>
            <a:pPr lvl="0"/>
            <a:r>
              <a:rPr lang="en-US" dirty="0" smtClean="0"/>
              <a:t>Cost-Reimbursable Mindset</a:t>
            </a:r>
          </a:p>
          <a:p>
            <a:pPr lvl="0"/>
            <a:r>
              <a:rPr lang="en-US" dirty="0" smtClean="0"/>
              <a:t>Up-Stream/Down-Stream Coordination</a:t>
            </a:r>
          </a:p>
          <a:p>
            <a:pPr lvl="0"/>
            <a:r>
              <a:rPr lang="en-US" dirty="0" smtClean="0"/>
              <a:t>Lack of Resources (too busy)</a:t>
            </a:r>
          </a:p>
          <a:p>
            <a:pPr lvl="0"/>
            <a:r>
              <a:rPr lang="en-US" dirty="0" smtClean="0"/>
              <a:t>Lack of Expertise</a:t>
            </a:r>
          </a:p>
          <a:p>
            <a:pPr lvl="0"/>
            <a:endParaRPr lang="en-US" dirty="0" smtClean="0"/>
          </a:p>
          <a:p>
            <a:pPr lvl="0"/>
            <a:endParaRPr lang="en-US" dirty="0" smtClean="0">
              <a:solidFill>
                <a:schemeClr val="bg1"/>
              </a:solidFill>
              <a:latin typeface="Arial" pitchFamily="34" charset="0"/>
              <a:cs typeface="Arial" pitchFamily="34" charset="0"/>
            </a:endParaRPr>
          </a:p>
          <a:p>
            <a:pPr lvl="0"/>
            <a:endParaRPr lang="en-US" dirty="0" smtClean="0">
              <a:solidFill>
                <a:schemeClr val="bg1"/>
              </a:solidFill>
              <a:latin typeface="Arial" pitchFamily="34" charset="0"/>
              <a:cs typeface="Arial" pitchFamily="34" charset="0"/>
            </a:endParaRPr>
          </a:p>
          <a:p>
            <a:pPr lvl="1"/>
            <a:endParaRPr lang="en-US" sz="3200" dirty="0" smtClean="0">
              <a:solidFill>
                <a:schemeClr val="bg1"/>
              </a:solidFill>
              <a:latin typeface="Arial" pitchFamily="34" charset="0"/>
              <a:cs typeface="Arial" pitchFamily="34" charset="0"/>
            </a:endParaRPr>
          </a:p>
          <a:p>
            <a:pPr>
              <a:buNone/>
            </a:pPr>
            <a:endParaRPr lang="en-US" dirty="0" smtClean="0">
              <a:solidFill>
                <a:schemeClr val="bg1"/>
              </a:solidFill>
              <a:latin typeface="Arial" pitchFamily="34" charset="0"/>
              <a:cs typeface="Arial" pitchFamily="34" charset="0"/>
            </a:endParaRPr>
          </a:p>
          <a:p>
            <a:endParaRPr lang="en-US" dirty="0">
              <a:solidFill>
                <a:schemeClr val="bg1"/>
              </a:solidFill>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pic>
        <p:nvPicPr>
          <p:cNvPr id="2050" name="Picture 2" descr="M:\Events and Conventions\2014 Conventions_Events\1.14.14 EPC Conference\Presentation Graphics\Bridge Complete Blueprint Transparent.png"/>
          <p:cNvPicPr>
            <a:picLocks noChangeAspect="1" noChangeArrowheads="1"/>
          </p:cNvPicPr>
          <p:nvPr/>
        </p:nvPicPr>
        <p:blipFill>
          <a:blip r:embed="rId3" cstate="print"/>
          <a:stretch>
            <a:fillRect/>
          </a:stretch>
        </p:blipFill>
        <p:spPr bwMode="auto">
          <a:xfrm>
            <a:off x="0" y="0"/>
            <a:ext cx="9144000" cy="6871396"/>
          </a:xfrm>
          <a:prstGeom prst="rect">
            <a:avLst/>
          </a:prstGeom>
          <a:noFill/>
        </p:spPr>
      </p:pic>
      <p:sp>
        <p:nvSpPr>
          <p:cNvPr id="3" name="Title 1"/>
          <p:cNvSpPr txBox="1">
            <a:spLocks/>
          </p:cNvSpPr>
          <p:nvPr/>
        </p:nvSpPr>
        <p:spPr>
          <a:xfrm>
            <a:off x="457200" y="274638"/>
            <a:ext cx="8229600" cy="845035"/>
          </a:xfrm>
          <a:prstGeom prst="rect">
            <a:avLst/>
          </a:prstGeom>
        </p:spPr>
        <p:txBody>
          <a:bodyP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FFF00"/>
                </a:solidFill>
                <a:effectLst/>
                <a:uLnTx/>
                <a:uFillTx/>
                <a:latin typeface="Arial Black" pitchFamily="34" charset="0"/>
                <a:ea typeface="+mj-ea"/>
                <a:cs typeface="+mj-cs"/>
              </a:rPr>
              <a:t>Why do We Run into the Same Issues?</a:t>
            </a:r>
            <a:endParaRPr kumimoji="0" lang="en-US" sz="4400" b="1" i="0" u="none" strike="noStrike" kern="1200" cap="none" spc="0" normalizeH="0" baseline="0" noProof="0" dirty="0">
              <a:ln>
                <a:noFill/>
              </a:ln>
              <a:solidFill>
                <a:srgbClr val="FFFF00"/>
              </a:solidFill>
              <a:effectLst/>
              <a:uLnTx/>
              <a:uFillTx/>
              <a:latin typeface="Arial Black" pitchFamily="34" charset="0"/>
              <a:ea typeface="+mj-ea"/>
              <a:cs typeface="+mj-cs"/>
            </a:endParaRPr>
          </a:p>
        </p:txBody>
      </p:sp>
      <p:sp>
        <p:nvSpPr>
          <p:cNvPr id="2" name="Footer Placeholder 1"/>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9144000" cy="1143000"/>
          </a:xfrm>
        </p:spPr>
        <p:txBody>
          <a:bodyPr>
            <a:normAutofit/>
          </a:bodyPr>
          <a:lstStyle/>
          <a:p>
            <a:r>
              <a:rPr lang="en-US" dirty="0" smtClean="0"/>
              <a:t>Project Records</a:t>
            </a:r>
            <a:endParaRPr lang="en-US" dirty="0">
              <a:latin typeface="Arial Black" pitchFamily="34" charset="0"/>
            </a:endParaRPr>
          </a:p>
        </p:txBody>
      </p:sp>
      <p:pic>
        <p:nvPicPr>
          <p:cNvPr id="87042" name="Picture 2"/>
          <p:cNvPicPr>
            <a:picLocks noChangeAspect="1" noChangeArrowheads="1"/>
          </p:cNvPicPr>
          <p:nvPr/>
        </p:nvPicPr>
        <p:blipFill>
          <a:blip r:embed="rId3" cstate="print"/>
          <a:srcRect/>
          <a:stretch>
            <a:fillRect/>
          </a:stretch>
        </p:blipFill>
        <p:spPr bwMode="auto">
          <a:xfrm>
            <a:off x="3564366" y="1834906"/>
            <a:ext cx="4502075" cy="2907057"/>
          </a:xfrm>
          <a:prstGeom prst="rect">
            <a:avLst/>
          </a:prstGeom>
          <a:noFill/>
          <a:ln w="9525">
            <a:noFill/>
            <a:miter lim="800000"/>
            <a:headEnd/>
            <a:tailEnd/>
          </a:ln>
          <a:effectLst/>
        </p:spPr>
      </p:pic>
      <p:pic>
        <p:nvPicPr>
          <p:cNvPr id="87043" name="Picture 3"/>
          <p:cNvPicPr>
            <a:picLocks noChangeAspect="1" noChangeArrowheads="1"/>
          </p:cNvPicPr>
          <p:nvPr/>
        </p:nvPicPr>
        <p:blipFill>
          <a:blip r:embed="rId4" cstate="print"/>
          <a:srcRect/>
          <a:stretch>
            <a:fillRect/>
          </a:stretch>
        </p:blipFill>
        <p:spPr bwMode="auto">
          <a:xfrm>
            <a:off x="1291771" y="1417638"/>
            <a:ext cx="3542334" cy="2191274"/>
          </a:xfrm>
          <a:prstGeom prst="rect">
            <a:avLst/>
          </a:prstGeom>
          <a:noFill/>
          <a:ln w="9525">
            <a:noFill/>
            <a:miter lim="800000"/>
            <a:headEnd/>
            <a:tailEnd/>
          </a:ln>
          <a:effectLst/>
        </p:spPr>
      </p:pic>
      <p:pic>
        <p:nvPicPr>
          <p:cNvPr id="87041" name="Picture 1"/>
          <p:cNvPicPr>
            <a:picLocks noChangeAspect="1" noChangeArrowheads="1"/>
          </p:cNvPicPr>
          <p:nvPr/>
        </p:nvPicPr>
        <p:blipFill>
          <a:blip r:embed="rId5" cstate="print"/>
          <a:srcRect/>
          <a:stretch>
            <a:fillRect/>
          </a:stretch>
        </p:blipFill>
        <p:spPr bwMode="auto">
          <a:xfrm>
            <a:off x="1291771" y="1417638"/>
            <a:ext cx="5514192" cy="5050714"/>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83296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1138</Words>
  <Application>Microsoft Office PowerPoint</Application>
  <PresentationFormat>On-screen Show (4:3)</PresentationFormat>
  <Paragraphs>193</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Counting the Chickens While They Hatch and the Double Edged Sword of Tracking Project Claims and Delays</vt:lpstr>
      <vt:lpstr>INTRODUCTION</vt:lpstr>
      <vt:lpstr>PowerPoint Presentation</vt:lpstr>
      <vt:lpstr>Why do We Run into the Same Issues?</vt:lpstr>
      <vt:lpstr>Why do We Run into the Same Issues?</vt:lpstr>
      <vt:lpstr>PowerPoint Presentation</vt:lpstr>
      <vt:lpstr>Why do We Run into the Same Issues?</vt:lpstr>
      <vt:lpstr>PowerPoint Presentation</vt:lpstr>
      <vt:lpstr>Project Records</vt:lpstr>
      <vt:lpstr>AGENDA</vt:lpstr>
      <vt:lpstr>LEGAL ENTITLEMENT</vt:lpstr>
      <vt:lpstr>TECHNICAL ENTITLEMENT</vt:lpstr>
      <vt:lpstr>TECHNICAL ENTITLEMENT</vt:lpstr>
      <vt:lpstr>LEGAL ENTITLEMENT Example 1</vt:lpstr>
      <vt:lpstr>LEGAL ENTITLEMENT EXAMPLE 1</vt:lpstr>
      <vt:lpstr>EXAMPLE 1</vt:lpstr>
      <vt:lpstr>EXAMPLE 1</vt:lpstr>
      <vt:lpstr>WHY DID IT GO WRONG? EXAMPLE 1</vt:lpstr>
      <vt:lpstr>WHY DID IT GO WRONG? EXAMPLE 1</vt:lpstr>
      <vt:lpstr>LESSONS LEARNED EXAMPLE 1</vt:lpstr>
      <vt:lpstr>EXAMPLE 2</vt:lpstr>
      <vt:lpstr>TECHNICAL ENTITLEMENT Example 2</vt:lpstr>
      <vt:lpstr>TECHNICAL ENTITLEMENT Example 2</vt:lpstr>
      <vt:lpstr>TECHNICAL ENTITLEMENT Schedule Delay </vt:lpstr>
      <vt:lpstr>TECHNICAL ENTITLEMENT Schedule Delay </vt:lpstr>
      <vt:lpstr>EXAMPLE 2</vt:lpstr>
      <vt:lpstr>EXAMPLE 2</vt:lpstr>
      <vt:lpstr>WHY DID IT GO WRONG? EXAMPLE 2</vt:lpstr>
      <vt:lpstr>LESSONS LEARNED EXAMPLE 2</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Counting the Chickens While They Hatch and the Double Edged Sword of Tracking Project Claims and Delays</dc:title>
  <dc:creator>Laura Arrigo</dc:creator>
  <cp:lastModifiedBy>Marquis Skold</cp:lastModifiedBy>
  <cp:revision>1</cp:revision>
  <dcterms:modified xsi:type="dcterms:W3CDTF">2014-04-14T21:50:58Z</dcterms:modified>
</cp:coreProperties>
</file>